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73" r:id="rId6"/>
    <p:sldId id="274" r:id="rId7"/>
    <p:sldId id="275" r:id="rId8"/>
    <p:sldId id="276" r:id="rId9"/>
    <p:sldId id="260" r:id="rId10"/>
    <p:sldId id="261" r:id="rId11"/>
    <p:sldId id="262" r:id="rId12"/>
    <p:sldId id="263" r:id="rId13"/>
    <p:sldId id="264" r:id="rId14"/>
    <p:sldId id="268" r:id="rId15"/>
    <p:sldId id="269" r:id="rId16"/>
    <p:sldId id="265" r:id="rId17"/>
    <p:sldId id="271" r:id="rId18"/>
    <p:sldId id="277" r:id="rId19"/>
    <p:sldId id="278" r:id="rId20"/>
    <p:sldId id="267" r:id="rId21"/>
    <p:sldId id="272"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29AB1B-FAAA-47E4-8777-4E3D71D1699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E"/>
        </a:p>
      </dgm:t>
    </dgm:pt>
    <dgm:pt modelId="{3B92D8E9-6632-491F-9AE2-06927E5B3481}">
      <dgm:prSet phldrT="[Text]"/>
      <dgm:spPr/>
      <dgm:t>
        <a:bodyPr/>
        <a:lstStyle/>
        <a:p>
          <a:r>
            <a:rPr lang="en-IE" dirty="0" smtClean="0"/>
            <a:t>Theory X</a:t>
          </a:r>
          <a:endParaRPr lang="en-IE" dirty="0"/>
        </a:p>
      </dgm:t>
    </dgm:pt>
    <dgm:pt modelId="{800101D6-4873-4930-A57F-57B64CE05473}" type="parTrans" cxnId="{2A34A17F-B22E-4A1C-BFAD-5D161AE72FE3}">
      <dgm:prSet/>
      <dgm:spPr/>
      <dgm:t>
        <a:bodyPr/>
        <a:lstStyle/>
        <a:p>
          <a:endParaRPr lang="en-IE"/>
        </a:p>
      </dgm:t>
    </dgm:pt>
    <dgm:pt modelId="{68C974FA-39B5-4B96-99DD-4E99BD641262}" type="sibTrans" cxnId="{2A34A17F-B22E-4A1C-BFAD-5D161AE72FE3}">
      <dgm:prSet/>
      <dgm:spPr/>
      <dgm:t>
        <a:bodyPr/>
        <a:lstStyle/>
        <a:p>
          <a:endParaRPr lang="en-IE"/>
        </a:p>
      </dgm:t>
    </dgm:pt>
    <dgm:pt modelId="{3027B5A3-8FEE-4E03-9638-6F7298D0E557}">
      <dgm:prSet phldrT="[Text]"/>
      <dgm:spPr/>
      <dgm:t>
        <a:bodyPr/>
        <a:lstStyle/>
        <a:p>
          <a:r>
            <a:rPr lang="en-IE" dirty="0" smtClean="0"/>
            <a:t>Staff fearful/less resistant to change</a:t>
          </a:r>
          <a:endParaRPr lang="en-IE" dirty="0"/>
        </a:p>
      </dgm:t>
    </dgm:pt>
    <dgm:pt modelId="{10009511-2294-45E3-89A1-44466E15F7F1}" type="parTrans" cxnId="{9E75839C-C03A-43E5-8A3D-5FABDD20E5D0}">
      <dgm:prSet/>
      <dgm:spPr/>
      <dgm:t>
        <a:bodyPr/>
        <a:lstStyle/>
        <a:p>
          <a:endParaRPr lang="en-IE"/>
        </a:p>
      </dgm:t>
    </dgm:pt>
    <dgm:pt modelId="{53109813-D4A2-4FBA-92FB-42570AAD8C27}" type="sibTrans" cxnId="{9E75839C-C03A-43E5-8A3D-5FABDD20E5D0}">
      <dgm:prSet/>
      <dgm:spPr/>
      <dgm:t>
        <a:bodyPr/>
        <a:lstStyle/>
        <a:p>
          <a:endParaRPr lang="en-IE"/>
        </a:p>
      </dgm:t>
    </dgm:pt>
    <dgm:pt modelId="{A1A75F5C-36B0-4CFC-806D-1AEB358F8B10}">
      <dgm:prSet phldrT="[Text]"/>
      <dgm:spPr/>
      <dgm:t>
        <a:bodyPr/>
        <a:lstStyle/>
        <a:p>
          <a:r>
            <a:rPr lang="en-IE" dirty="0" smtClean="0"/>
            <a:t>Doesn’t encourage Flexibility </a:t>
          </a:r>
          <a:endParaRPr lang="en-IE" dirty="0"/>
        </a:p>
      </dgm:t>
    </dgm:pt>
    <dgm:pt modelId="{CB395FB1-05BE-4061-B221-BB63F8E48152}" type="parTrans" cxnId="{E213805D-001A-4E8A-8044-8E8B974C5F73}">
      <dgm:prSet/>
      <dgm:spPr/>
      <dgm:t>
        <a:bodyPr/>
        <a:lstStyle/>
        <a:p>
          <a:endParaRPr lang="en-IE"/>
        </a:p>
      </dgm:t>
    </dgm:pt>
    <dgm:pt modelId="{65A6E667-0C31-4884-86A7-234056EEE74A}" type="sibTrans" cxnId="{E213805D-001A-4E8A-8044-8E8B974C5F73}">
      <dgm:prSet/>
      <dgm:spPr/>
      <dgm:t>
        <a:bodyPr/>
        <a:lstStyle/>
        <a:p>
          <a:endParaRPr lang="en-IE"/>
        </a:p>
      </dgm:t>
    </dgm:pt>
    <dgm:pt modelId="{0E5C957D-F755-4949-9D23-162D3B980F53}">
      <dgm:prSet phldrT="[Text]"/>
      <dgm:spPr/>
      <dgm:t>
        <a:bodyPr/>
        <a:lstStyle/>
        <a:p>
          <a:r>
            <a:rPr lang="en-IE" dirty="0" smtClean="0"/>
            <a:t>Theory Y</a:t>
          </a:r>
          <a:endParaRPr lang="en-IE" dirty="0"/>
        </a:p>
      </dgm:t>
    </dgm:pt>
    <dgm:pt modelId="{FACADEF3-B58D-48E3-A704-BBAEEFB1173C}" type="parTrans" cxnId="{60735839-DDA8-4616-AEAF-1CC972385021}">
      <dgm:prSet/>
      <dgm:spPr/>
      <dgm:t>
        <a:bodyPr/>
        <a:lstStyle/>
        <a:p>
          <a:endParaRPr lang="en-IE"/>
        </a:p>
      </dgm:t>
    </dgm:pt>
    <dgm:pt modelId="{5D801AA5-9E6D-4C15-8E60-A3BC5EF871F3}" type="sibTrans" cxnId="{60735839-DDA8-4616-AEAF-1CC972385021}">
      <dgm:prSet/>
      <dgm:spPr/>
      <dgm:t>
        <a:bodyPr/>
        <a:lstStyle/>
        <a:p>
          <a:endParaRPr lang="en-IE"/>
        </a:p>
      </dgm:t>
    </dgm:pt>
    <dgm:pt modelId="{12AC07E6-3D05-4E42-905D-44AF90B4A4F9}">
      <dgm:prSet phldrT="[Text]"/>
      <dgm:spPr/>
      <dgm:t>
        <a:bodyPr/>
        <a:lstStyle/>
        <a:p>
          <a:r>
            <a:rPr lang="en-IE" dirty="0" smtClean="0"/>
            <a:t>Share responsibility </a:t>
          </a:r>
          <a:endParaRPr lang="en-IE" dirty="0"/>
        </a:p>
      </dgm:t>
    </dgm:pt>
    <dgm:pt modelId="{0612E00D-1762-48AC-86F6-B7DE70EA491B}" type="parTrans" cxnId="{E1060BF7-7E0F-4E6E-93B2-CFB001EC8A6B}">
      <dgm:prSet/>
      <dgm:spPr/>
      <dgm:t>
        <a:bodyPr/>
        <a:lstStyle/>
        <a:p>
          <a:endParaRPr lang="en-IE"/>
        </a:p>
      </dgm:t>
    </dgm:pt>
    <dgm:pt modelId="{77942C71-AA2C-4C98-8768-B176CBC0F366}" type="sibTrans" cxnId="{E1060BF7-7E0F-4E6E-93B2-CFB001EC8A6B}">
      <dgm:prSet/>
      <dgm:spPr/>
      <dgm:t>
        <a:bodyPr/>
        <a:lstStyle/>
        <a:p>
          <a:endParaRPr lang="en-IE"/>
        </a:p>
      </dgm:t>
    </dgm:pt>
    <dgm:pt modelId="{17F42893-E3F8-4A55-9E91-6165022BE5E4}">
      <dgm:prSet phldrT="[Text]"/>
      <dgm:spPr/>
      <dgm:t>
        <a:bodyPr/>
        <a:lstStyle/>
        <a:p>
          <a:r>
            <a:rPr lang="en-IE" dirty="0" smtClean="0"/>
            <a:t>Empowers Staff</a:t>
          </a:r>
          <a:endParaRPr lang="en-IE" dirty="0"/>
        </a:p>
      </dgm:t>
    </dgm:pt>
    <dgm:pt modelId="{6F1F96BE-5656-4DD6-88B2-479C28F2E898}" type="parTrans" cxnId="{BBBC3B97-145C-4D1F-8BA0-3E2B5D999E98}">
      <dgm:prSet/>
      <dgm:spPr/>
      <dgm:t>
        <a:bodyPr/>
        <a:lstStyle/>
        <a:p>
          <a:endParaRPr lang="en-IE"/>
        </a:p>
      </dgm:t>
    </dgm:pt>
    <dgm:pt modelId="{008F618F-D688-4977-9030-EA1B11B6A576}" type="sibTrans" cxnId="{BBBC3B97-145C-4D1F-8BA0-3E2B5D999E98}">
      <dgm:prSet/>
      <dgm:spPr/>
      <dgm:t>
        <a:bodyPr/>
        <a:lstStyle/>
        <a:p>
          <a:endParaRPr lang="en-IE"/>
        </a:p>
      </dgm:t>
    </dgm:pt>
    <dgm:pt modelId="{C632D92B-9EC4-403A-BF0A-56B4151B4F9D}">
      <dgm:prSet phldrT="[Text]"/>
      <dgm:spPr/>
      <dgm:t>
        <a:bodyPr/>
        <a:lstStyle/>
        <a:p>
          <a:r>
            <a:rPr lang="en-IE" dirty="0" smtClean="0"/>
            <a:t>Provides Training </a:t>
          </a:r>
          <a:endParaRPr lang="en-IE" dirty="0"/>
        </a:p>
      </dgm:t>
    </dgm:pt>
    <dgm:pt modelId="{34E9DDB1-86BC-4927-9B3D-8077B46E8C31}" type="parTrans" cxnId="{828B3170-9C97-43CA-B6B9-818C690BA065}">
      <dgm:prSet/>
      <dgm:spPr/>
      <dgm:t>
        <a:bodyPr/>
        <a:lstStyle/>
        <a:p>
          <a:endParaRPr lang="en-IE"/>
        </a:p>
      </dgm:t>
    </dgm:pt>
    <dgm:pt modelId="{D3D801DC-2701-4DB5-BD7E-DB1D025C9BFC}" type="sibTrans" cxnId="{828B3170-9C97-43CA-B6B9-818C690BA065}">
      <dgm:prSet/>
      <dgm:spPr/>
      <dgm:t>
        <a:bodyPr/>
        <a:lstStyle/>
        <a:p>
          <a:endParaRPr lang="en-IE"/>
        </a:p>
      </dgm:t>
    </dgm:pt>
    <dgm:pt modelId="{CEE17E1E-000B-45EC-9BED-CA4DACF801C7}" type="pres">
      <dgm:prSet presAssocID="{7829AB1B-FAAA-47E4-8777-4E3D71D16990}" presName="Name0" presStyleCnt="0">
        <dgm:presLayoutVars>
          <dgm:dir/>
          <dgm:animLvl val="lvl"/>
          <dgm:resizeHandles/>
        </dgm:presLayoutVars>
      </dgm:prSet>
      <dgm:spPr/>
      <dgm:t>
        <a:bodyPr/>
        <a:lstStyle/>
        <a:p>
          <a:endParaRPr lang="en-IE"/>
        </a:p>
      </dgm:t>
    </dgm:pt>
    <dgm:pt modelId="{651E317A-5ABA-43A2-B60D-72C04BB95E7D}" type="pres">
      <dgm:prSet presAssocID="{3B92D8E9-6632-491F-9AE2-06927E5B3481}" presName="linNode" presStyleCnt="0"/>
      <dgm:spPr/>
    </dgm:pt>
    <dgm:pt modelId="{801195EC-E044-4CEA-B821-8713A6628F31}" type="pres">
      <dgm:prSet presAssocID="{3B92D8E9-6632-491F-9AE2-06927E5B3481}" presName="parentShp" presStyleLbl="node1" presStyleIdx="0" presStyleCnt="2">
        <dgm:presLayoutVars>
          <dgm:bulletEnabled val="1"/>
        </dgm:presLayoutVars>
      </dgm:prSet>
      <dgm:spPr/>
      <dgm:t>
        <a:bodyPr/>
        <a:lstStyle/>
        <a:p>
          <a:endParaRPr lang="en-IE"/>
        </a:p>
      </dgm:t>
    </dgm:pt>
    <dgm:pt modelId="{E4C020E8-7DC8-4255-B698-81E7A3903A27}" type="pres">
      <dgm:prSet presAssocID="{3B92D8E9-6632-491F-9AE2-06927E5B3481}" presName="childShp" presStyleLbl="bgAccFollowNode1" presStyleIdx="0" presStyleCnt="2">
        <dgm:presLayoutVars>
          <dgm:bulletEnabled val="1"/>
        </dgm:presLayoutVars>
      </dgm:prSet>
      <dgm:spPr/>
      <dgm:t>
        <a:bodyPr/>
        <a:lstStyle/>
        <a:p>
          <a:endParaRPr lang="en-IE"/>
        </a:p>
      </dgm:t>
    </dgm:pt>
    <dgm:pt modelId="{9830FBDE-54FD-4205-99C5-23E707E905DC}" type="pres">
      <dgm:prSet presAssocID="{68C974FA-39B5-4B96-99DD-4E99BD641262}" presName="spacing" presStyleCnt="0"/>
      <dgm:spPr/>
    </dgm:pt>
    <dgm:pt modelId="{BA43AF47-6FBC-4BC2-88CD-347FDAEC0BFF}" type="pres">
      <dgm:prSet presAssocID="{0E5C957D-F755-4949-9D23-162D3B980F53}" presName="linNode" presStyleCnt="0"/>
      <dgm:spPr/>
    </dgm:pt>
    <dgm:pt modelId="{925B5F3A-4AB7-4B6B-B7D8-4830B4B3C2DC}" type="pres">
      <dgm:prSet presAssocID="{0E5C957D-F755-4949-9D23-162D3B980F53}" presName="parentShp" presStyleLbl="node1" presStyleIdx="1" presStyleCnt="2">
        <dgm:presLayoutVars>
          <dgm:bulletEnabled val="1"/>
        </dgm:presLayoutVars>
      </dgm:prSet>
      <dgm:spPr/>
      <dgm:t>
        <a:bodyPr/>
        <a:lstStyle/>
        <a:p>
          <a:endParaRPr lang="en-IE"/>
        </a:p>
      </dgm:t>
    </dgm:pt>
    <dgm:pt modelId="{B87A71B8-9080-4E94-9E56-E01D3EB32D45}" type="pres">
      <dgm:prSet presAssocID="{0E5C957D-F755-4949-9D23-162D3B980F53}" presName="childShp" presStyleLbl="bgAccFollowNode1" presStyleIdx="1" presStyleCnt="2">
        <dgm:presLayoutVars>
          <dgm:bulletEnabled val="1"/>
        </dgm:presLayoutVars>
      </dgm:prSet>
      <dgm:spPr/>
      <dgm:t>
        <a:bodyPr/>
        <a:lstStyle/>
        <a:p>
          <a:endParaRPr lang="en-IE"/>
        </a:p>
      </dgm:t>
    </dgm:pt>
  </dgm:ptLst>
  <dgm:cxnLst>
    <dgm:cxn modelId="{9E75839C-C03A-43E5-8A3D-5FABDD20E5D0}" srcId="{3B92D8E9-6632-491F-9AE2-06927E5B3481}" destId="{3027B5A3-8FEE-4E03-9638-6F7298D0E557}" srcOrd="0" destOrd="0" parTransId="{10009511-2294-45E3-89A1-44466E15F7F1}" sibTransId="{53109813-D4A2-4FBA-92FB-42570AAD8C27}"/>
    <dgm:cxn modelId="{2A34A17F-B22E-4A1C-BFAD-5D161AE72FE3}" srcId="{7829AB1B-FAAA-47E4-8777-4E3D71D16990}" destId="{3B92D8E9-6632-491F-9AE2-06927E5B3481}" srcOrd="0" destOrd="0" parTransId="{800101D6-4873-4930-A57F-57B64CE05473}" sibTransId="{68C974FA-39B5-4B96-99DD-4E99BD641262}"/>
    <dgm:cxn modelId="{E949BEA8-F181-46E6-9778-C3F1C75F78D2}" type="presOf" srcId="{17F42893-E3F8-4A55-9E91-6165022BE5E4}" destId="{B87A71B8-9080-4E94-9E56-E01D3EB32D45}" srcOrd="0" destOrd="1" presId="urn:microsoft.com/office/officeart/2005/8/layout/vList6"/>
    <dgm:cxn modelId="{828B3170-9C97-43CA-B6B9-818C690BA065}" srcId="{0E5C957D-F755-4949-9D23-162D3B980F53}" destId="{C632D92B-9EC4-403A-BF0A-56B4151B4F9D}" srcOrd="2" destOrd="0" parTransId="{34E9DDB1-86BC-4927-9B3D-8077B46E8C31}" sibTransId="{D3D801DC-2701-4DB5-BD7E-DB1D025C9BFC}"/>
    <dgm:cxn modelId="{BBBC3B97-145C-4D1F-8BA0-3E2B5D999E98}" srcId="{0E5C957D-F755-4949-9D23-162D3B980F53}" destId="{17F42893-E3F8-4A55-9E91-6165022BE5E4}" srcOrd="1" destOrd="0" parTransId="{6F1F96BE-5656-4DD6-88B2-479C28F2E898}" sibTransId="{008F618F-D688-4977-9030-EA1B11B6A576}"/>
    <dgm:cxn modelId="{CA2CCEA4-1177-41BA-9F87-2DDDFA7F4B75}" type="presOf" srcId="{7829AB1B-FAAA-47E4-8777-4E3D71D16990}" destId="{CEE17E1E-000B-45EC-9BED-CA4DACF801C7}" srcOrd="0" destOrd="0" presId="urn:microsoft.com/office/officeart/2005/8/layout/vList6"/>
    <dgm:cxn modelId="{46399E07-8F13-4B24-B85D-C3D8C2B97B64}" type="presOf" srcId="{3027B5A3-8FEE-4E03-9638-6F7298D0E557}" destId="{E4C020E8-7DC8-4255-B698-81E7A3903A27}" srcOrd="0" destOrd="0" presId="urn:microsoft.com/office/officeart/2005/8/layout/vList6"/>
    <dgm:cxn modelId="{B6438F89-4513-47CB-9FEC-DF98821FFC8C}" type="presOf" srcId="{0E5C957D-F755-4949-9D23-162D3B980F53}" destId="{925B5F3A-4AB7-4B6B-B7D8-4830B4B3C2DC}" srcOrd="0" destOrd="0" presId="urn:microsoft.com/office/officeart/2005/8/layout/vList6"/>
    <dgm:cxn modelId="{E213805D-001A-4E8A-8044-8E8B974C5F73}" srcId="{3B92D8E9-6632-491F-9AE2-06927E5B3481}" destId="{A1A75F5C-36B0-4CFC-806D-1AEB358F8B10}" srcOrd="1" destOrd="0" parTransId="{CB395FB1-05BE-4061-B221-BB63F8E48152}" sibTransId="{65A6E667-0C31-4884-86A7-234056EEE74A}"/>
    <dgm:cxn modelId="{517ABD19-0BB7-474F-8ACA-24723E700ABF}" type="presOf" srcId="{C632D92B-9EC4-403A-BF0A-56B4151B4F9D}" destId="{B87A71B8-9080-4E94-9E56-E01D3EB32D45}" srcOrd="0" destOrd="2" presId="urn:microsoft.com/office/officeart/2005/8/layout/vList6"/>
    <dgm:cxn modelId="{98D91117-8D21-40A6-A540-622E8DBFEE58}" type="presOf" srcId="{12AC07E6-3D05-4E42-905D-44AF90B4A4F9}" destId="{B87A71B8-9080-4E94-9E56-E01D3EB32D45}" srcOrd="0" destOrd="0" presId="urn:microsoft.com/office/officeart/2005/8/layout/vList6"/>
    <dgm:cxn modelId="{60735839-DDA8-4616-AEAF-1CC972385021}" srcId="{7829AB1B-FAAA-47E4-8777-4E3D71D16990}" destId="{0E5C957D-F755-4949-9D23-162D3B980F53}" srcOrd="1" destOrd="0" parTransId="{FACADEF3-B58D-48E3-A704-BBAEEFB1173C}" sibTransId="{5D801AA5-9E6D-4C15-8E60-A3BC5EF871F3}"/>
    <dgm:cxn modelId="{E1060BF7-7E0F-4E6E-93B2-CFB001EC8A6B}" srcId="{0E5C957D-F755-4949-9D23-162D3B980F53}" destId="{12AC07E6-3D05-4E42-905D-44AF90B4A4F9}" srcOrd="0" destOrd="0" parTransId="{0612E00D-1762-48AC-86F6-B7DE70EA491B}" sibTransId="{77942C71-AA2C-4C98-8768-B176CBC0F366}"/>
    <dgm:cxn modelId="{32DA3D58-9385-467F-82FA-312EE3FA1E33}" type="presOf" srcId="{A1A75F5C-36B0-4CFC-806D-1AEB358F8B10}" destId="{E4C020E8-7DC8-4255-B698-81E7A3903A27}" srcOrd="0" destOrd="1" presId="urn:microsoft.com/office/officeart/2005/8/layout/vList6"/>
    <dgm:cxn modelId="{29767399-93DC-45CC-9591-B5B0E950978E}" type="presOf" srcId="{3B92D8E9-6632-491F-9AE2-06927E5B3481}" destId="{801195EC-E044-4CEA-B821-8713A6628F31}" srcOrd="0" destOrd="0" presId="urn:microsoft.com/office/officeart/2005/8/layout/vList6"/>
    <dgm:cxn modelId="{B9082125-7EC0-4935-99B3-F82254B7BF23}" type="presParOf" srcId="{CEE17E1E-000B-45EC-9BED-CA4DACF801C7}" destId="{651E317A-5ABA-43A2-B60D-72C04BB95E7D}" srcOrd="0" destOrd="0" presId="urn:microsoft.com/office/officeart/2005/8/layout/vList6"/>
    <dgm:cxn modelId="{674344DA-5277-4AD8-A141-A36F0A0D5748}" type="presParOf" srcId="{651E317A-5ABA-43A2-B60D-72C04BB95E7D}" destId="{801195EC-E044-4CEA-B821-8713A6628F31}" srcOrd="0" destOrd="0" presId="urn:microsoft.com/office/officeart/2005/8/layout/vList6"/>
    <dgm:cxn modelId="{54FAC959-814D-463A-A3DC-06EEFED4276B}" type="presParOf" srcId="{651E317A-5ABA-43A2-B60D-72C04BB95E7D}" destId="{E4C020E8-7DC8-4255-B698-81E7A3903A27}" srcOrd="1" destOrd="0" presId="urn:microsoft.com/office/officeart/2005/8/layout/vList6"/>
    <dgm:cxn modelId="{69F2AB59-CDB2-4CB4-ABA9-E00A9E4AA586}" type="presParOf" srcId="{CEE17E1E-000B-45EC-9BED-CA4DACF801C7}" destId="{9830FBDE-54FD-4205-99C5-23E707E905DC}" srcOrd="1" destOrd="0" presId="urn:microsoft.com/office/officeart/2005/8/layout/vList6"/>
    <dgm:cxn modelId="{B8AD193A-DABA-4F21-8936-D2625E1E2D27}" type="presParOf" srcId="{CEE17E1E-000B-45EC-9BED-CA4DACF801C7}" destId="{BA43AF47-6FBC-4BC2-88CD-347FDAEC0BFF}" srcOrd="2" destOrd="0" presId="urn:microsoft.com/office/officeart/2005/8/layout/vList6"/>
    <dgm:cxn modelId="{D94B439E-4B0E-4221-A219-FF656691EAEE}" type="presParOf" srcId="{BA43AF47-6FBC-4BC2-88CD-347FDAEC0BFF}" destId="{925B5F3A-4AB7-4B6B-B7D8-4830B4B3C2DC}" srcOrd="0" destOrd="0" presId="urn:microsoft.com/office/officeart/2005/8/layout/vList6"/>
    <dgm:cxn modelId="{7535354C-2AA5-47D7-8DB5-8295B5482F07}" type="presParOf" srcId="{BA43AF47-6FBC-4BC2-88CD-347FDAEC0BFF}" destId="{B87A71B8-9080-4E94-9E56-E01D3EB32D45}"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45F3E2-04BE-4FC1-ACF0-4B391B252E0E}" type="doc">
      <dgm:prSet loTypeId="urn:microsoft.com/office/officeart/2009/3/layout/PlusandMinus" loCatId="relationship" qsTypeId="urn:microsoft.com/office/officeart/2005/8/quickstyle/simple1" qsCatId="simple" csTypeId="urn:microsoft.com/office/officeart/2005/8/colors/accent1_2" csCatId="accent1" phldr="1"/>
      <dgm:spPr/>
      <dgm:t>
        <a:bodyPr/>
        <a:lstStyle/>
        <a:p>
          <a:endParaRPr lang="en-IE"/>
        </a:p>
      </dgm:t>
    </dgm:pt>
    <dgm:pt modelId="{67D4C253-51EC-4944-854A-53873093FD5E}">
      <dgm:prSet phldrT="[Text]"/>
      <dgm:spPr/>
      <dgm:t>
        <a:bodyPr/>
        <a:lstStyle/>
        <a:p>
          <a:pPr>
            <a:lnSpc>
              <a:spcPct val="90000"/>
            </a:lnSpc>
          </a:pPr>
          <a:r>
            <a:rPr lang="en-IE" b="1" dirty="0" smtClean="0"/>
            <a:t>Advantages</a:t>
          </a:r>
        </a:p>
      </dgm:t>
    </dgm:pt>
    <dgm:pt modelId="{89E837A6-AE95-4130-A163-F40D417BD794}" type="parTrans" cxnId="{761CDB13-0789-46CE-9B8B-2BCD2DEA8675}">
      <dgm:prSet/>
      <dgm:spPr/>
      <dgm:t>
        <a:bodyPr/>
        <a:lstStyle/>
        <a:p>
          <a:endParaRPr lang="en-IE"/>
        </a:p>
      </dgm:t>
    </dgm:pt>
    <dgm:pt modelId="{CCFE00A6-3C3E-466E-A12E-F54091178EE4}" type="sibTrans" cxnId="{761CDB13-0789-46CE-9B8B-2BCD2DEA8675}">
      <dgm:prSet/>
      <dgm:spPr/>
      <dgm:t>
        <a:bodyPr/>
        <a:lstStyle/>
        <a:p>
          <a:endParaRPr lang="en-IE"/>
        </a:p>
      </dgm:t>
    </dgm:pt>
    <dgm:pt modelId="{FECC10EF-085A-4926-ACAC-61E8295BA9FB}">
      <dgm:prSet phldrT="[Text]"/>
      <dgm:spPr/>
      <dgm:t>
        <a:bodyPr/>
        <a:lstStyle/>
        <a:p>
          <a:pPr>
            <a:lnSpc>
              <a:spcPct val="90000"/>
            </a:lnSpc>
          </a:pPr>
          <a:r>
            <a:rPr lang="en-IE" sz="1900" b="1" dirty="0" smtClean="0"/>
            <a:t>Disadvantages</a:t>
          </a:r>
        </a:p>
        <a:p>
          <a:pPr>
            <a:lnSpc>
              <a:spcPct val="90000"/>
            </a:lnSpc>
          </a:pPr>
          <a:r>
            <a:rPr lang="en-IE" sz="1900" dirty="0" smtClean="0"/>
            <a:t> </a:t>
          </a:r>
          <a:endParaRPr lang="en-IE" sz="1900" dirty="0"/>
        </a:p>
      </dgm:t>
    </dgm:pt>
    <dgm:pt modelId="{166D4438-D088-4D6D-979B-6E5DD11999F7}" type="parTrans" cxnId="{86E9E151-F9C9-4523-A55F-8D18467F440C}">
      <dgm:prSet/>
      <dgm:spPr/>
      <dgm:t>
        <a:bodyPr/>
        <a:lstStyle/>
        <a:p>
          <a:endParaRPr lang="en-IE"/>
        </a:p>
      </dgm:t>
    </dgm:pt>
    <dgm:pt modelId="{E48AD855-5C36-4C8C-B563-A64CE6B287B6}" type="sibTrans" cxnId="{86E9E151-F9C9-4523-A55F-8D18467F440C}">
      <dgm:prSet/>
      <dgm:spPr/>
      <dgm:t>
        <a:bodyPr/>
        <a:lstStyle/>
        <a:p>
          <a:endParaRPr lang="en-IE"/>
        </a:p>
      </dgm:t>
    </dgm:pt>
    <dgm:pt modelId="{F71D3DA7-F54E-4E67-89FC-775E792A8072}">
      <dgm:prSet/>
      <dgm:spPr/>
      <dgm:t>
        <a:bodyPr/>
        <a:lstStyle/>
        <a:p>
          <a:pPr>
            <a:lnSpc>
              <a:spcPct val="150000"/>
            </a:lnSpc>
          </a:pPr>
          <a:r>
            <a:rPr lang="en-IE" dirty="0" smtClean="0"/>
            <a:t>Employee self esteem and morale improves</a:t>
          </a:r>
          <a:endParaRPr lang="en-IE" dirty="0"/>
        </a:p>
      </dgm:t>
    </dgm:pt>
    <dgm:pt modelId="{6B9F9DAF-0F16-4500-83FE-924C836016E4}" type="parTrans" cxnId="{6362119B-99BC-4DFC-8384-D04E1C669844}">
      <dgm:prSet/>
      <dgm:spPr/>
      <dgm:t>
        <a:bodyPr/>
        <a:lstStyle/>
        <a:p>
          <a:endParaRPr lang="en-IE"/>
        </a:p>
      </dgm:t>
    </dgm:pt>
    <dgm:pt modelId="{509FF1CE-090D-40C5-8B7E-09BBE75DB65B}" type="sibTrans" cxnId="{6362119B-99BC-4DFC-8384-D04E1C669844}">
      <dgm:prSet/>
      <dgm:spPr/>
      <dgm:t>
        <a:bodyPr/>
        <a:lstStyle/>
        <a:p>
          <a:endParaRPr lang="en-IE"/>
        </a:p>
      </dgm:t>
    </dgm:pt>
    <dgm:pt modelId="{0E7FCF5A-A7F9-453A-8E66-E3397E443FD7}">
      <dgm:prSet/>
      <dgm:spPr/>
      <dgm:t>
        <a:bodyPr/>
        <a:lstStyle/>
        <a:p>
          <a:pPr>
            <a:lnSpc>
              <a:spcPct val="150000"/>
            </a:lnSpc>
          </a:pPr>
          <a:r>
            <a:rPr lang="en-IE" dirty="0" smtClean="0"/>
            <a:t>Increase motivation</a:t>
          </a:r>
          <a:endParaRPr lang="en-IE" dirty="0"/>
        </a:p>
      </dgm:t>
    </dgm:pt>
    <dgm:pt modelId="{D37C6546-EF83-4978-A05E-33B861E74215}" type="parTrans" cxnId="{FFD1F5DF-9CEE-4F18-99AB-C0DC584C31CF}">
      <dgm:prSet/>
      <dgm:spPr/>
      <dgm:t>
        <a:bodyPr/>
        <a:lstStyle/>
        <a:p>
          <a:endParaRPr lang="en-IE"/>
        </a:p>
      </dgm:t>
    </dgm:pt>
    <dgm:pt modelId="{83F9A307-0117-405C-BB23-D4181F5B86BB}" type="sibTrans" cxnId="{FFD1F5DF-9CEE-4F18-99AB-C0DC584C31CF}">
      <dgm:prSet/>
      <dgm:spPr/>
      <dgm:t>
        <a:bodyPr/>
        <a:lstStyle/>
        <a:p>
          <a:endParaRPr lang="en-IE"/>
        </a:p>
      </dgm:t>
    </dgm:pt>
    <dgm:pt modelId="{71AFC3CC-33DB-46B3-BA74-FE88A80F62DA}">
      <dgm:prSet/>
      <dgm:spPr/>
      <dgm:t>
        <a:bodyPr/>
        <a:lstStyle/>
        <a:p>
          <a:pPr>
            <a:lnSpc>
              <a:spcPct val="150000"/>
            </a:lnSpc>
          </a:pPr>
          <a:r>
            <a:rPr lang="en-IE" dirty="0" smtClean="0"/>
            <a:t>Improves job satisfaction</a:t>
          </a:r>
          <a:endParaRPr lang="en-IE" dirty="0"/>
        </a:p>
      </dgm:t>
    </dgm:pt>
    <dgm:pt modelId="{3FC9806C-0AAE-483C-AD37-093E49809D69}" type="parTrans" cxnId="{32553BD7-8846-4713-AAB2-3E43863B498F}">
      <dgm:prSet/>
      <dgm:spPr/>
      <dgm:t>
        <a:bodyPr/>
        <a:lstStyle/>
        <a:p>
          <a:endParaRPr lang="en-IE"/>
        </a:p>
      </dgm:t>
    </dgm:pt>
    <dgm:pt modelId="{73E2F8B2-8EA2-4E85-916F-8756D67018CE}" type="sibTrans" cxnId="{32553BD7-8846-4713-AAB2-3E43863B498F}">
      <dgm:prSet/>
      <dgm:spPr/>
      <dgm:t>
        <a:bodyPr/>
        <a:lstStyle/>
        <a:p>
          <a:endParaRPr lang="en-IE"/>
        </a:p>
      </dgm:t>
    </dgm:pt>
    <dgm:pt modelId="{327F3025-C9D5-45CC-BB3C-E95DE346D274}">
      <dgm:prSet/>
      <dgm:spPr/>
      <dgm:t>
        <a:bodyPr/>
        <a:lstStyle/>
        <a:p>
          <a:pPr>
            <a:lnSpc>
              <a:spcPct val="150000"/>
            </a:lnSpc>
          </a:pPr>
          <a:r>
            <a:rPr lang="en-IE" dirty="0" smtClean="0"/>
            <a:t>Better quality work as uses wide range of staff skills</a:t>
          </a:r>
          <a:endParaRPr lang="en-IE" dirty="0"/>
        </a:p>
      </dgm:t>
    </dgm:pt>
    <dgm:pt modelId="{E67B198D-7BCA-45E5-837D-7D96F3A9ED84}" type="parTrans" cxnId="{2144939A-CAC8-46D4-A747-ACEFAFD299F9}">
      <dgm:prSet/>
      <dgm:spPr/>
      <dgm:t>
        <a:bodyPr/>
        <a:lstStyle/>
        <a:p>
          <a:endParaRPr lang="en-IE"/>
        </a:p>
      </dgm:t>
    </dgm:pt>
    <dgm:pt modelId="{E834CA05-322D-469F-9AC7-70FE55B2DC5E}" type="sibTrans" cxnId="{2144939A-CAC8-46D4-A747-ACEFAFD299F9}">
      <dgm:prSet/>
      <dgm:spPr/>
      <dgm:t>
        <a:bodyPr/>
        <a:lstStyle/>
        <a:p>
          <a:endParaRPr lang="en-IE"/>
        </a:p>
      </dgm:t>
    </dgm:pt>
    <dgm:pt modelId="{003B1688-2FB3-409D-998C-9D71ABCCB585}">
      <dgm:prSet/>
      <dgm:spPr/>
      <dgm:t>
        <a:bodyPr/>
        <a:lstStyle/>
        <a:p>
          <a:pPr>
            <a:lnSpc>
              <a:spcPct val="150000"/>
            </a:lnSpc>
          </a:pPr>
          <a:r>
            <a:rPr lang="en-IE" dirty="0" smtClean="0"/>
            <a:t>Increases </a:t>
          </a:r>
          <a:r>
            <a:rPr lang="en-IE" dirty="0" err="1" smtClean="0"/>
            <a:t>intraprenuership</a:t>
          </a:r>
          <a:r>
            <a:rPr lang="en-IE" dirty="0" smtClean="0"/>
            <a:t> </a:t>
          </a:r>
          <a:endParaRPr lang="en-IE" dirty="0"/>
        </a:p>
      </dgm:t>
    </dgm:pt>
    <dgm:pt modelId="{D5D1CBE0-658C-4510-A7C0-C0EDA88368EF}" type="parTrans" cxnId="{DE1BCE58-957D-47DD-A714-A4F749BFBC63}">
      <dgm:prSet/>
      <dgm:spPr/>
      <dgm:t>
        <a:bodyPr/>
        <a:lstStyle/>
        <a:p>
          <a:endParaRPr lang="en-IE"/>
        </a:p>
      </dgm:t>
    </dgm:pt>
    <dgm:pt modelId="{CB518AB3-637F-4996-9D40-38D6F5CABD29}" type="sibTrans" cxnId="{DE1BCE58-957D-47DD-A714-A4F749BFBC63}">
      <dgm:prSet/>
      <dgm:spPr/>
      <dgm:t>
        <a:bodyPr/>
        <a:lstStyle/>
        <a:p>
          <a:endParaRPr lang="en-IE"/>
        </a:p>
      </dgm:t>
    </dgm:pt>
    <dgm:pt modelId="{20FC1156-BC2D-400B-8883-23F387FB5796}">
      <dgm:prSet custT="1"/>
      <dgm:spPr/>
      <dgm:t>
        <a:bodyPr/>
        <a:lstStyle/>
        <a:p>
          <a:pPr>
            <a:lnSpc>
              <a:spcPct val="150000"/>
            </a:lnSpc>
          </a:pPr>
          <a:r>
            <a:rPr lang="en-IE" sz="1800" dirty="0" smtClean="0"/>
            <a:t>Poor training may lead to poor quality of work/mistakes</a:t>
          </a:r>
          <a:endParaRPr lang="en-IE" sz="1800" dirty="0"/>
        </a:p>
      </dgm:t>
    </dgm:pt>
    <dgm:pt modelId="{D9A70A01-5922-43BD-AE28-EF6D6185E0D6}" type="parTrans" cxnId="{D8E39F02-0F33-420F-AE96-0AEBC1E8C9F2}">
      <dgm:prSet/>
      <dgm:spPr/>
      <dgm:t>
        <a:bodyPr/>
        <a:lstStyle/>
        <a:p>
          <a:endParaRPr lang="en-IE"/>
        </a:p>
      </dgm:t>
    </dgm:pt>
    <dgm:pt modelId="{1C9933BA-3579-4776-B626-4B027918D309}" type="sibTrans" cxnId="{D8E39F02-0F33-420F-AE96-0AEBC1E8C9F2}">
      <dgm:prSet/>
      <dgm:spPr/>
      <dgm:t>
        <a:bodyPr/>
        <a:lstStyle/>
        <a:p>
          <a:endParaRPr lang="en-IE"/>
        </a:p>
      </dgm:t>
    </dgm:pt>
    <dgm:pt modelId="{6C9463FA-C011-40BE-83FB-BFBF9FA23460}">
      <dgm:prSet custT="1"/>
      <dgm:spPr/>
      <dgm:t>
        <a:bodyPr/>
        <a:lstStyle/>
        <a:p>
          <a:pPr>
            <a:lnSpc>
              <a:spcPct val="150000"/>
            </a:lnSpc>
          </a:pPr>
          <a:r>
            <a:rPr lang="en-IE" sz="1800" dirty="0" smtClean="0"/>
            <a:t>Unmotivated staff who do not want the responsibility</a:t>
          </a:r>
          <a:endParaRPr lang="en-IE" sz="1800" dirty="0"/>
        </a:p>
      </dgm:t>
    </dgm:pt>
    <dgm:pt modelId="{A2FCC859-7143-414F-B700-A7F571D098E9}" type="parTrans" cxnId="{BEBAA2F6-76FC-4B3D-9B2E-9CFD8F0A8E76}">
      <dgm:prSet/>
      <dgm:spPr/>
      <dgm:t>
        <a:bodyPr/>
        <a:lstStyle/>
        <a:p>
          <a:endParaRPr lang="en-IE"/>
        </a:p>
      </dgm:t>
    </dgm:pt>
    <dgm:pt modelId="{1445426F-EAB9-44F5-86F0-4FBC66107508}" type="sibTrans" cxnId="{BEBAA2F6-76FC-4B3D-9B2E-9CFD8F0A8E76}">
      <dgm:prSet/>
      <dgm:spPr/>
      <dgm:t>
        <a:bodyPr/>
        <a:lstStyle/>
        <a:p>
          <a:endParaRPr lang="en-IE"/>
        </a:p>
      </dgm:t>
    </dgm:pt>
    <dgm:pt modelId="{8734BE2E-8544-409B-A62D-09CB1D04448D}">
      <dgm:prSet custT="1"/>
      <dgm:spPr/>
      <dgm:t>
        <a:bodyPr/>
        <a:lstStyle/>
        <a:p>
          <a:pPr>
            <a:lnSpc>
              <a:spcPct val="150000"/>
            </a:lnSpc>
          </a:pPr>
          <a:r>
            <a:rPr lang="en-IE" sz="1800" dirty="0" smtClean="0"/>
            <a:t>Managers may feel their power is taken away </a:t>
          </a:r>
          <a:endParaRPr lang="en-IE" sz="1800" dirty="0"/>
        </a:p>
      </dgm:t>
    </dgm:pt>
    <dgm:pt modelId="{92728781-C9ED-442D-8216-318897FD450D}" type="parTrans" cxnId="{894A5104-5B6E-4CC8-B1C9-3203B005FE96}">
      <dgm:prSet/>
      <dgm:spPr/>
      <dgm:t>
        <a:bodyPr/>
        <a:lstStyle/>
        <a:p>
          <a:endParaRPr lang="en-IE"/>
        </a:p>
      </dgm:t>
    </dgm:pt>
    <dgm:pt modelId="{D5BBE02F-B2C8-4587-9194-ECB944D577CE}" type="sibTrans" cxnId="{894A5104-5B6E-4CC8-B1C9-3203B005FE96}">
      <dgm:prSet/>
      <dgm:spPr/>
      <dgm:t>
        <a:bodyPr/>
        <a:lstStyle/>
        <a:p>
          <a:endParaRPr lang="en-IE"/>
        </a:p>
      </dgm:t>
    </dgm:pt>
    <dgm:pt modelId="{53A16F86-2E2E-4A56-B8E6-46C1B9F91D07}" type="pres">
      <dgm:prSet presAssocID="{F145F3E2-04BE-4FC1-ACF0-4B391B252E0E}" presName="Name0" presStyleCnt="0">
        <dgm:presLayoutVars>
          <dgm:chMax val="2"/>
          <dgm:chPref val="2"/>
          <dgm:dir/>
          <dgm:animOne/>
          <dgm:resizeHandles val="exact"/>
        </dgm:presLayoutVars>
      </dgm:prSet>
      <dgm:spPr/>
      <dgm:t>
        <a:bodyPr/>
        <a:lstStyle/>
        <a:p>
          <a:endParaRPr lang="en-IE"/>
        </a:p>
      </dgm:t>
    </dgm:pt>
    <dgm:pt modelId="{F0D1EB98-7D99-4F54-8FB5-0D3C4CE7A8F4}" type="pres">
      <dgm:prSet presAssocID="{F145F3E2-04BE-4FC1-ACF0-4B391B252E0E}" presName="Background" presStyleLbl="bgImgPlace1" presStyleIdx="0" presStyleCnt="1" custScaleY="133274"/>
      <dgm:spPr/>
    </dgm:pt>
    <dgm:pt modelId="{26B895C7-8A27-4282-AABC-9557E48B7C95}" type="pres">
      <dgm:prSet presAssocID="{F145F3E2-04BE-4FC1-ACF0-4B391B252E0E}" presName="ParentText1" presStyleLbl="revTx" presStyleIdx="0" presStyleCnt="2">
        <dgm:presLayoutVars>
          <dgm:chMax val="0"/>
          <dgm:chPref val="0"/>
          <dgm:bulletEnabled val="1"/>
        </dgm:presLayoutVars>
      </dgm:prSet>
      <dgm:spPr/>
      <dgm:t>
        <a:bodyPr/>
        <a:lstStyle/>
        <a:p>
          <a:endParaRPr lang="en-IE"/>
        </a:p>
      </dgm:t>
    </dgm:pt>
    <dgm:pt modelId="{6880A094-E92F-476A-BC09-8BCACE28C1CA}" type="pres">
      <dgm:prSet presAssocID="{F145F3E2-04BE-4FC1-ACF0-4B391B252E0E}" presName="ParentText2" presStyleLbl="revTx" presStyleIdx="1" presStyleCnt="2">
        <dgm:presLayoutVars>
          <dgm:chMax val="0"/>
          <dgm:chPref val="0"/>
          <dgm:bulletEnabled val="1"/>
        </dgm:presLayoutVars>
      </dgm:prSet>
      <dgm:spPr/>
      <dgm:t>
        <a:bodyPr/>
        <a:lstStyle/>
        <a:p>
          <a:endParaRPr lang="en-IE"/>
        </a:p>
      </dgm:t>
    </dgm:pt>
    <dgm:pt modelId="{74F04C8C-CB1D-48DE-9630-ACF442EA94A5}" type="pres">
      <dgm:prSet presAssocID="{F145F3E2-04BE-4FC1-ACF0-4B391B252E0E}" presName="Plus" presStyleLbl="alignNode1" presStyleIdx="0" presStyleCnt="2" custScaleY="97924" custLinFactNeighborX="-21436" custLinFactNeighborY="-7514"/>
      <dgm:spPr/>
    </dgm:pt>
    <dgm:pt modelId="{50BBC585-B8B2-4B48-B0A8-607A5AFF532B}" type="pres">
      <dgm:prSet presAssocID="{F145F3E2-04BE-4FC1-ACF0-4B391B252E0E}" presName="Minus" presStyleLbl="alignNode1" presStyleIdx="1" presStyleCnt="2"/>
      <dgm:spPr/>
    </dgm:pt>
    <dgm:pt modelId="{4FE4DFE6-D0CB-4C89-AFEC-F932E3187657}" type="pres">
      <dgm:prSet presAssocID="{F145F3E2-04BE-4FC1-ACF0-4B391B252E0E}" presName="Divider" presStyleLbl="parChTrans1D1" presStyleIdx="0" presStyleCnt="1"/>
      <dgm:spPr/>
    </dgm:pt>
  </dgm:ptLst>
  <dgm:cxnLst>
    <dgm:cxn modelId="{FE34ACD1-93BA-464D-90B9-75366DD2F704}" type="presOf" srcId="{6C9463FA-C011-40BE-83FB-BFBF9FA23460}" destId="{6880A094-E92F-476A-BC09-8BCACE28C1CA}" srcOrd="0" destOrd="2" presId="urn:microsoft.com/office/officeart/2009/3/layout/PlusandMinus"/>
    <dgm:cxn modelId="{509EB1DB-A93F-463C-9E02-927F47F4FB90}" type="presOf" srcId="{71AFC3CC-33DB-46B3-BA74-FE88A80F62DA}" destId="{26B895C7-8A27-4282-AABC-9557E48B7C95}" srcOrd="0" destOrd="3" presId="urn:microsoft.com/office/officeart/2009/3/layout/PlusandMinus"/>
    <dgm:cxn modelId="{93D0BBC8-A998-4074-9C37-1A1ABDF8823A}" type="presOf" srcId="{67D4C253-51EC-4944-854A-53873093FD5E}" destId="{26B895C7-8A27-4282-AABC-9557E48B7C95}" srcOrd="0" destOrd="0" presId="urn:microsoft.com/office/officeart/2009/3/layout/PlusandMinus"/>
    <dgm:cxn modelId="{B58C348D-D9AD-4B34-BFFE-BD04054D4742}" type="presOf" srcId="{8734BE2E-8544-409B-A62D-09CB1D04448D}" destId="{6880A094-E92F-476A-BC09-8BCACE28C1CA}" srcOrd="0" destOrd="3" presId="urn:microsoft.com/office/officeart/2009/3/layout/PlusandMinus"/>
    <dgm:cxn modelId="{761CDB13-0789-46CE-9B8B-2BCD2DEA8675}" srcId="{F145F3E2-04BE-4FC1-ACF0-4B391B252E0E}" destId="{67D4C253-51EC-4944-854A-53873093FD5E}" srcOrd="0" destOrd="0" parTransId="{89E837A6-AE95-4130-A163-F40D417BD794}" sibTransId="{CCFE00A6-3C3E-466E-A12E-F54091178EE4}"/>
    <dgm:cxn modelId="{BEBAA2F6-76FC-4B3D-9B2E-9CFD8F0A8E76}" srcId="{FECC10EF-085A-4926-ACAC-61E8295BA9FB}" destId="{6C9463FA-C011-40BE-83FB-BFBF9FA23460}" srcOrd="1" destOrd="0" parTransId="{A2FCC859-7143-414F-B700-A7F571D098E9}" sibTransId="{1445426F-EAB9-44F5-86F0-4FBC66107508}"/>
    <dgm:cxn modelId="{2144939A-CAC8-46D4-A747-ACEFAFD299F9}" srcId="{67D4C253-51EC-4944-854A-53873093FD5E}" destId="{327F3025-C9D5-45CC-BB3C-E95DE346D274}" srcOrd="3" destOrd="0" parTransId="{E67B198D-7BCA-45E5-837D-7D96F3A9ED84}" sibTransId="{E834CA05-322D-469F-9AC7-70FE55B2DC5E}"/>
    <dgm:cxn modelId="{F7813D3B-672E-4D72-AD28-B519E781897A}" type="presOf" srcId="{F71D3DA7-F54E-4E67-89FC-775E792A8072}" destId="{26B895C7-8A27-4282-AABC-9557E48B7C95}" srcOrd="0" destOrd="1" presId="urn:microsoft.com/office/officeart/2009/3/layout/PlusandMinus"/>
    <dgm:cxn modelId="{86E9E151-F9C9-4523-A55F-8D18467F440C}" srcId="{F145F3E2-04BE-4FC1-ACF0-4B391B252E0E}" destId="{FECC10EF-085A-4926-ACAC-61E8295BA9FB}" srcOrd="1" destOrd="0" parTransId="{166D4438-D088-4D6D-979B-6E5DD11999F7}" sibTransId="{E48AD855-5C36-4C8C-B563-A64CE6B287B6}"/>
    <dgm:cxn modelId="{32553BD7-8846-4713-AAB2-3E43863B498F}" srcId="{67D4C253-51EC-4944-854A-53873093FD5E}" destId="{71AFC3CC-33DB-46B3-BA74-FE88A80F62DA}" srcOrd="2" destOrd="0" parTransId="{3FC9806C-0AAE-483C-AD37-093E49809D69}" sibTransId="{73E2F8B2-8EA2-4E85-916F-8756D67018CE}"/>
    <dgm:cxn modelId="{FFD1F5DF-9CEE-4F18-99AB-C0DC584C31CF}" srcId="{67D4C253-51EC-4944-854A-53873093FD5E}" destId="{0E7FCF5A-A7F9-453A-8E66-E3397E443FD7}" srcOrd="1" destOrd="0" parTransId="{D37C6546-EF83-4978-A05E-33B861E74215}" sibTransId="{83F9A307-0117-405C-BB23-D4181F5B86BB}"/>
    <dgm:cxn modelId="{BD902B53-9573-4584-BF81-A8B4CEC68360}" type="presOf" srcId="{FECC10EF-085A-4926-ACAC-61E8295BA9FB}" destId="{6880A094-E92F-476A-BC09-8BCACE28C1CA}" srcOrd="0" destOrd="0" presId="urn:microsoft.com/office/officeart/2009/3/layout/PlusandMinus"/>
    <dgm:cxn modelId="{6362119B-99BC-4DFC-8384-D04E1C669844}" srcId="{67D4C253-51EC-4944-854A-53873093FD5E}" destId="{F71D3DA7-F54E-4E67-89FC-775E792A8072}" srcOrd="0" destOrd="0" parTransId="{6B9F9DAF-0F16-4500-83FE-924C836016E4}" sibTransId="{509FF1CE-090D-40C5-8B7E-09BBE75DB65B}"/>
    <dgm:cxn modelId="{4D9901AD-DC41-48EA-975A-06360251C866}" type="presOf" srcId="{003B1688-2FB3-409D-998C-9D71ABCCB585}" destId="{26B895C7-8A27-4282-AABC-9557E48B7C95}" srcOrd="0" destOrd="5" presId="urn:microsoft.com/office/officeart/2009/3/layout/PlusandMinus"/>
    <dgm:cxn modelId="{65BE04F3-02A7-4AD8-9D6D-2E2796FD338B}" type="presOf" srcId="{0E7FCF5A-A7F9-453A-8E66-E3397E443FD7}" destId="{26B895C7-8A27-4282-AABC-9557E48B7C95}" srcOrd="0" destOrd="2" presId="urn:microsoft.com/office/officeart/2009/3/layout/PlusandMinus"/>
    <dgm:cxn modelId="{D8E39F02-0F33-420F-AE96-0AEBC1E8C9F2}" srcId="{FECC10EF-085A-4926-ACAC-61E8295BA9FB}" destId="{20FC1156-BC2D-400B-8883-23F387FB5796}" srcOrd="0" destOrd="0" parTransId="{D9A70A01-5922-43BD-AE28-EF6D6185E0D6}" sibTransId="{1C9933BA-3579-4776-B626-4B027918D309}"/>
    <dgm:cxn modelId="{894A5104-5B6E-4CC8-B1C9-3203B005FE96}" srcId="{FECC10EF-085A-4926-ACAC-61E8295BA9FB}" destId="{8734BE2E-8544-409B-A62D-09CB1D04448D}" srcOrd="2" destOrd="0" parTransId="{92728781-C9ED-442D-8216-318897FD450D}" sibTransId="{D5BBE02F-B2C8-4587-9194-ECB944D577CE}"/>
    <dgm:cxn modelId="{86954EF9-17DC-4C6F-8B9D-2D69112CAC96}" type="presOf" srcId="{F145F3E2-04BE-4FC1-ACF0-4B391B252E0E}" destId="{53A16F86-2E2E-4A56-B8E6-46C1B9F91D07}" srcOrd="0" destOrd="0" presId="urn:microsoft.com/office/officeart/2009/3/layout/PlusandMinus"/>
    <dgm:cxn modelId="{DE1BCE58-957D-47DD-A714-A4F749BFBC63}" srcId="{67D4C253-51EC-4944-854A-53873093FD5E}" destId="{003B1688-2FB3-409D-998C-9D71ABCCB585}" srcOrd="4" destOrd="0" parTransId="{D5D1CBE0-658C-4510-A7C0-C0EDA88368EF}" sibTransId="{CB518AB3-637F-4996-9D40-38D6F5CABD29}"/>
    <dgm:cxn modelId="{7D9DB8DA-171D-4D6E-A518-CA07B5598092}" type="presOf" srcId="{327F3025-C9D5-45CC-BB3C-E95DE346D274}" destId="{26B895C7-8A27-4282-AABC-9557E48B7C95}" srcOrd="0" destOrd="4" presId="urn:microsoft.com/office/officeart/2009/3/layout/PlusandMinus"/>
    <dgm:cxn modelId="{F4BA891C-3E11-411F-A790-465C4AC4E4A0}" type="presOf" srcId="{20FC1156-BC2D-400B-8883-23F387FB5796}" destId="{6880A094-E92F-476A-BC09-8BCACE28C1CA}" srcOrd="0" destOrd="1" presId="urn:microsoft.com/office/officeart/2009/3/layout/PlusandMinus"/>
    <dgm:cxn modelId="{14EAF7C4-9E1A-4090-8B0B-ABCF5AB0B3CE}" type="presParOf" srcId="{53A16F86-2E2E-4A56-B8E6-46C1B9F91D07}" destId="{F0D1EB98-7D99-4F54-8FB5-0D3C4CE7A8F4}" srcOrd="0" destOrd="0" presId="urn:microsoft.com/office/officeart/2009/3/layout/PlusandMinus"/>
    <dgm:cxn modelId="{ACB8C28D-4CBC-4259-ADC7-1A9E5056D639}" type="presParOf" srcId="{53A16F86-2E2E-4A56-B8E6-46C1B9F91D07}" destId="{26B895C7-8A27-4282-AABC-9557E48B7C95}" srcOrd="1" destOrd="0" presId="urn:microsoft.com/office/officeart/2009/3/layout/PlusandMinus"/>
    <dgm:cxn modelId="{59DF23E1-DCC2-4059-93A8-49773987AD1A}" type="presParOf" srcId="{53A16F86-2E2E-4A56-B8E6-46C1B9F91D07}" destId="{6880A094-E92F-476A-BC09-8BCACE28C1CA}" srcOrd="2" destOrd="0" presId="urn:microsoft.com/office/officeart/2009/3/layout/PlusandMinus"/>
    <dgm:cxn modelId="{3E55B0F9-8E90-4C90-9F87-59861FB38B42}" type="presParOf" srcId="{53A16F86-2E2E-4A56-B8E6-46C1B9F91D07}" destId="{74F04C8C-CB1D-48DE-9630-ACF442EA94A5}" srcOrd="3" destOrd="0" presId="urn:microsoft.com/office/officeart/2009/3/layout/PlusandMinus"/>
    <dgm:cxn modelId="{4B3DDDDF-F016-4823-B7AE-EF970A2EC123}" type="presParOf" srcId="{53A16F86-2E2E-4A56-B8E6-46C1B9F91D07}" destId="{50BBC585-B8B2-4B48-B0A8-607A5AFF532B}" srcOrd="4" destOrd="0" presId="urn:microsoft.com/office/officeart/2009/3/layout/PlusandMinus"/>
    <dgm:cxn modelId="{50390D4B-B416-42A4-915E-4794F675B678}" type="presParOf" srcId="{53A16F86-2E2E-4A56-B8E6-46C1B9F91D07}" destId="{4FE4DFE6-D0CB-4C89-AFEC-F932E3187657}" srcOrd="5" destOrd="0" presId="urn:microsoft.com/office/officeart/2009/3/layout/PlusandMinu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18687D-F3EB-403B-A3C9-4C384B904D9C}" type="doc">
      <dgm:prSet loTypeId="urn:microsoft.com/office/officeart/2005/8/layout/equation1" loCatId="process" qsTypeId="urn:microsoft.com/office/officeart/2005/8/quickstyle/simple1" qsCatId="simple" csTypeId="urn:microsoft.com/office/officeart/2005/8/colors/accent1_2" csCatId="accent1" phldr="1"/>
      <dgm:spPr/>
      <dgm:t>
        <a:bodyPr/>
        <a:lstStyle/>
        <a:p>
          <a:endParaRPr lang="en-IE"/>
        </a:p>
      </dgm:t>
    </dgm:pt>
    <dgm:pt modelId="{BC2F93E8-54A9-4223-B980-3B44A1356DFE}">
      <dgm:prSet phldrT="[Text]"/>
      <dgm:spPr/>
      <dgm:t>
        <a:bodyPr/>
        <a:lstStyle/>
        <a:p>
          <a:r>
            <a:rPr lang="en-IE" dirty="0" smtClean="0"/>
            <a:t>Quality </a:t>
          </a:r>
          <a:endParaRPr lang="en-IE" dirty="0"/>
        </a:p>
      </dgm:t>
    </dgm:pt>
    <dgm:pt modelId="{432122B6-2EF2-498E-BDD2-0B6533D1B4DA}" type="parTrans" cxnId="{7DE94F94-0927-4209-A488-9252B37FE754}">
      <dgm:prSet/>
      <dgm:spPr/>
      <dgm:t>
        <a:bodyPr/>
        <a:lstStyle/>
        <a:p>
          <a:endParaRPr lang="en-IE"/>
        </a:p>
      </dgm:t>
    </dgm:pt>
    <dgm:pt modelId="{58373565-2759-452D-8CAA-A2A9E5206592}" type="sibTrans" cxnId="{7DE94F94-0927-4209-A488-9252B37FE754}">
      <dgm:prSet/>
      <dgm:spPr/>
      <dgm:t>
        <a:bodyPr/>
        <a:lstStyle/>
        <a:p>
          <a:endParaRPr lang="en-IE"/>
        </a:p>
      </dgm:t>
    </dgm:pt>
    <dgm:pt modelId="{E4F56937-DBF8-438F-867A-7C19E07657A2}">
      <dgm:prSet phldrT="[Text]"/>
      <dgm:spPr/>
      <dgm:t>
        <a:bodyPr/>
        <a:lstStyle/>
        <a:p>
          <a:r>
            <a:rPr lang="en-IE" dirty="0" smtClean="0"/>
            <a:t>Teamwork</a:t>
          </a:r>
          <a:endParaRPr lang="en-IE" dirty="0"/>
        </a:p>
      </dgm:t>
    </dgm:pt>
    <dgm:pt modelId="{C7EBC52A-4C12-4CEF-B3D1-6639A76FAEA4}" type="parTrans" cxnId="{9684A37C-949E-454B-BA6E-3DC699BA09CA}">
      <dgm:prSet/>
      <dgm:spPr/>
      <dgm:t>
        <a:bodyPr/>
        <a:lstStyle/>
        <a:p>
          <a:endParaRPr lang="en-IE"/>
        </a:p>
      </dgm:t>
    </dgm:pt>
    <dgm:pt modelId="{A97CA323-7DCA-41E3-A21C-EDE931470BD4}" type="sibTrans" cxnId="{9684A37C-949E-454B-BA6E-3DC699BA09CA}">
      <dgm:prSet/>
      <dgm:spPr/>
      <dgm:t>
        <a:bodyPr/>
        <a:lstStyle/>
        <a:p>
          <a:endParaRPr lang="en-IE"/>
        </a:p>
      </dgm:t>
    </dgm:pt>
    <dgm:pt modelId="{81A3B278-44CC-4A26-944D-B9CF95BD93C5}">
      <dgm:prSet phldrT="[Text]"/>
      <dgm:spPr/>
      <dgm:t>
        <a:bodyPr/>
        <a:lstStyle/>
        <a:p>
          <a:r>
            <a:rPr lang="en-IE" dirty="0" smtClean="0"/>
            <a:t>Empowerment</a:t>
          </a:r>
          <a:endParaRPr lang="en-IE" dirty="0"/>
        </a:p>
      </dgm:t>
    </dgm:pt>
    <dgm:pt modelId="{1B9E7779-2A1F-40D5-90DD-EECAC99FE658}" type="parTrans" cxnId="{46A2104D-FBB4-43C7-8568-8F246C5C60A8}">
      <dgm:prSet/>
      <dgm:spPr/>
      <dgm:t>
        <a:bodyPr/>
        <a:lstStyle/>
        <a:p>
          <a:endParaRPr lang="en-IE"/>
        </a:p>
      </dgm:t>
    </dgm:pt>
    <dgm:pt modelId="{6A81D1A9-B68F-45AB-83A4-08228A9BB20A}" type="sibTrans" cxnId="{46A2104D-FBB4-43C7-8568-8F246C5C60A8}">
      <dgm:prSet/>
      <dgm:spPr/>
      <dgm:t>
        <a:bodyPr/>
        <a:lstStyle/>
        <a:p>
          <a:endParaRPr lang="en-IE"/>
        </a:p>
      </dgm:t>
    </dgm:pt>
    <dgm:pt modelId="{7822CBE1-E600-41B8-A875-50C08712868E}">
      <dgm:prSet phldrT="[Text]"/>
      <dgm:spPr/>
      <dgm:t>
        <a:bodyPr/>
        <a:lstStyle/>
        <a:p>
          <a:r>
            <a:rPr lang="en-IE" dirty="0" smtClean="0"/>
            <a:t>TQM</a:t>
          </a:r>
          <a:endParaRPr lang="en-IE" dirty="0"/>
        </a:p>
      </dgm:t>
    </dgm:pt>
    <dgm:pt modelId="{D6803ABD-63ED-4163-96E4-EEAC40E2DE44}" type="parTrans" cxnId="{001F0A62-C7E6-42D5-9720-0A8FF5F6E1FA}">
      <dgm:prSet/>
      <dgm:spPr/>
      <dgm:t>
        <a:bodyPr/>
        <a:lstStyle/>
        <a:p>
          <a:endParaRPr lang="en-IE"/>
        </a:p>
      </dgm:t>
    </dgm:pt>
    <dgm:pt modelId="{5BD24412-D6E6-4F60-A7AF-4A1C7FCADDE1}" type="sibTrans" cxnId="{001F0A62-C7E6-42D5-9720-0A8FF5F6E1FA}">
      <dgm:prSet/>
      <dgm:spPr/>
      <dgm:t>
        <a:bodyPr/>
        <a:lstStyle/>
        <a:p>
          <a:endParaRPr lang="en-IE"/>
        </a:p>
      </dgm:t>
    </dgm:pt>
    <dgm:pt modelId="{D7267D92-8153-433B-BC08-20B60C893FAC}" type="pres">
      <dgm:prSet presAssocID="{FA18687D-F3EB-403B-A3C9-4C384B904D9C}" presName="linearFlow" presStyleCnt="0">
        <dgm:presLayoutVars>
          <dgm:dir/>
          <dgm:resizeHandles val="exact"/>
        </dgm:presLayoutVars>
      </dgm:prSet>
      <dgm:spPr/>
      <dgm:t>
        <a:bodyPr/>
        <a:lstStyle/>
        <a:p>
          <a:endParaRPr lang="en-IE"/>
        </a:p>
      </dgm:t>
    </dgm:pt>
    <dgm:pt modelId="{191B83ED-0C55-454D-92E6-6ED8318FCBE9}" type="pres">
      <dgm:prSet presAssocID="{BC2F93E8-54A9-4223-B980-3B44A1356DFE}" presName="node" presStyleLbl="node1" presStyleIdx="0" presStyleCnt="4">
        <dgm:presLayoutVars>
          <dgm:bulletEnabled val="1"/>
        </dgm:presLayoutVars>
      </dgm:prSet>
      <dgm:spPr/>
      <dgm:t>
        <a:bodyPr/>
        <a:lstStyle/>
        <a:p>
          <a:endParaRPr lang="en-IE"/>
        </a:p>
      </dgm:t>
    </dgm:pt>
    <dgm:pt modelId="{64002A4C-3A6E-48C1-A936-8283492453F0}" type="pres">
      <dgm:prSet presAssocID="{58373565-2759-452D-8CAA-A2A9E5206592}" presName="spacerL" presStyleCnt="0"/>
      <dgm:spPr/>
    </dgm:pt>
    <dgm:pt modelId="{5AB2BEDF-64C2-442B-B2CF-CC4FDB20AC9B}" type="pres">
      <dgm:prSet presAssocID="{58373565-2759-452D-8CAA-A2A9E5206592}" presName="sibTrans" presStyleLbl="sibTrans2D1" presStyleIdx="0" presStyleCnt="3"/>
      <dgm:spPr/>
      <dgm:t>
        <a:bodyPr/>
        <a:lstStyle/>
        <a:p>
          <a:endParaRPr lang="en-IE"/>
        </a:p>
      </dgm:t>
    </dgm:pt>
    <dgm:pt modelId="{D23D1AF8-D27C-4B40-90FD-D701B1D90FD0}" type="pres">
      <dgm:prSet presAssocID="{58373565-2759-452D-8CAA-A2A9E5206592}" presName="spacerR" presStyleCnt="0"/>
      <dgm:spPr/>
    </dgm:pt>
    <dgm:pt modelId="{7E0244B1-D3DB-4EC1-8CCC-2C3D5CE0E582}" type="pres">
      <dgm:prSet presAssocID="{E4F56937-DBF8-438F-867A-7C19E07657A2}" presName="node" presStyleLbl="node1" presStyleIdx="1" presStyleCnt="4">
        <dgm:presLayoutVars>
          <dgm:bulletEnabled val="1"/>
        </dgm:presLayoutVars>
      </dgm:prSet>
      <dgm:spPr/>
      <dgm:t>
        <a:bodyPr/>
        <a:lstStyle/>
        <a:p>
          <a:endParaRPr lang="en-IE"/>
        </a:p>
      </dgm:t>
    </dgm:pt>
    <dgm:pt modelId="{4A6A7DCD-D8CF-4194-A173-5E0297F96A27}" type="pres">
      <dgm:prSet presAssocID="{A97CA323-7DCA-41E3-A21C-EDE931470BD4}" presName="spacerL" presStyleCnt="0"/>
      <dgm:spPr/>
    </dgm:pt>
    <dgm:pt modelId="{EA9C5788-2BA3-4279-8BA3-F395C15B8234}" type="pres">
      <dgm:prSet presAssocID="{A97CA323-7DCA-41E3-A21C-EDE931470BD4}" presName="sibTrans" presStyleLbl="sibTrans2D1" presStyleIdx="1" presStyleCnt="3"/>
      <dgm:spPr/>
      <dgm:t>
        <a:bodyPr/>
        <a:lstStyle/>
        <a:p>
          <a:endParaRPr lang="en-IE"/>
        </a:p>
      </dgm:t>
    </dgm:pt>
    <dgm:pt modelId="{A4A31EFE-14B4-47D8-B32E-E767E32120F4}" type="pres">
      <dgm:prSet presAssocID="{A97CA323-7DCA-41E3-A21C-EDE931470BD4}" presName="spacerR" presStyleCnt="0"/>
      <dgm:spPr/>
    </dgm:pt>
    <dgm:pt modelId="{810E5D65-A3CF-4639-B291-1A9600BADF55}" type="pres">
      <dgm:prSet presAssocID="{81A3B278-44CC-4A26-944D-B9CF95BD93C5}" presName="node" presStyleLbl="node1" presStyleIdx="2" presStyleCnt="4">
        <dgm:presLayoutVars>
          <dgm:bulletEnabled val="1"/>
        </dgm:presLayoutVars>
      </dgm:prSet>
      <dgm:spPr/>
      <dgm:t>
        <a:bodyPr/>
        <a:lstStyle/>
        <a:p>
          <a:endParaRPr lang="en-IE"/>
        </a:p>
      </dgm:t>
    </dgm:pt>
    <dgm:pt modelId="{1FCB016C-8B11-4CE1-A9A9-4781B05F62D3}" type="pres">
      <dgm:prSet presAssocID="{6A81D1A9-B68F-45AB-83A4-08228A9BB20A}" presName="spacerL" presStyleCnt="0"/>
      <dgm:spPr/>
    </dgm:pt>
    <dgm:pt modelId="{DFE646FF-A36B-4BC5-B6A3-0BF730D1871E}" type="pres">
      <dgm:prSet presAssocID="{6A81D1A9-B68F-45AB-83A4-08228A9BB20A}" presName="sibTrans" presStyleLbl="sibTrans2D1" presStyleIdx="2" presStyleCnt="3"/>
      <dgm:spPr/>
      <dgm:t>
        <a:bodyPr/>
        <a:lstStyle/>
        <a:p>
          <a:endParaRPr lang="en-IE"/>
        </a:p>
      </dgm:t>
    </dgm:pt>
    <dgm:pt modelId="{A92CAA32-428D-467A-B55F-D30A8D93FB18}" type="pres">
      <dgm:prSet presAssocID="{6A81D1A9-B68F-45AB-83A4-08228A9BB20A}" presName="spacerR" presStyleCnt="0"/>
      <dgm:spPr/>
    </dgm:pt>
    <dgm:pt modelId="{25CF08D8-8B7C-49C0-8D80-AA6183AA3765}" type="pres">
      <dgm:prSet presAssocID="{7822CBE1-E600-41B8-A875-50C08712868E}" presName="node" presStyleLbl="node1" presStyleIdx="3" presStyleCnt="4">
        <dgm:presLayoutVars>
          <dgm:bulletEnabled val="1"/>
        </dgm:presLayoutVars>
      </dgm:prSet>
      <dgm:spPr/>
      <dgm:t>
        <a:bodyPr/>
        <a:lstStyle/>
        <a:p>
          <a:endParaRPr lang="en-IE"/>
        </a:p>
      </dgm:t>
    </dgm:pt>
  </dgm:ptLst>
  <dgm:cxnLst>
    <dgm:cxn modelId="{46A2104D-FBB4-43C7-8568-8F246C5C60A8}" srcId="{FA18687D-F3EB-403B-A3C9-4C384B904D9C}" destId="{81A3B278-44CC-4A26-944D-B9CF95BD93C5}" srcOrd="2" destOrd="0" parTransId="{1B9E7779-2A1F-40D5-90DD-EECAC99FE658}" sibTransId="{6A81D1A9-B68F-45AB-83A4-08228A9BB20A}"/>
    <dgm:cxn modelId="{1CE0DC00-BCAB-49F8-A1B5-B52DDFFA0558}" type="presOf" srcId="{6A81D1A9-B68F-45AB-83A4-08228A9BB20A}" destId="{DFE646FF-A36B-4BC5-B6A3-0BF730D1871E}" srcOrd="0" destOrd="0" presId="urn:microsoft.com/office/officeart/2005/8/layout/equation1"/>
    <dgm:cxn modelId="{E455F15B-A244-4360-958D-3EC5867FEA28}" type="presOf" srcId="{E4F56937-DBF8-438F-867A-7C19E07657A2}" destId="{7E0244B1-D3DB-4EC1-8CCC-2C3D5CE0E582}" srcOrd="0" destOrd="0" presId="urn:microsoft.com/office/officeart/2005/8/layout/equation1"/>
    <dgm:cxn modelId="{8399093A-E9C3-449E-88EE-1DDEF9350E86}" type="presOf" srcId="{BC2F93E8-54A9-4223-B980-3B44A1356DFE}" destId="{191B83ED-0C55-454D-92E6-6ED8318FCBE9}" srcOrd="0" destOrd="0" presId="urn:microsoft.com/office/officeart/2005/8/layout/equation1"/>
    <dgm:cxn modelId="{53673A19-4A14-43E0-B5AC-F99BC05C49D1}" type="presOf" srcId="{7822CBE1-E600-41B8-A875-50C08712868E}" destId="{25CF08D8-8B7C-49C0-8D80-AA6183AA3765}" srcOrd="0" destOrd="0" presId="urn:microsoft.com/office/officeart/2005/8/layout/equation1"/>
    <dgm:cxn modelId="{9684A37C-949E-454B-BA6E-3DC699BA09CA}" srcId="{FA18687D-F3EB-403B-A3C9-4C384B904D9C}" destId="{E4F56937-DBF8-438F-867A-7C19E07657A2}" srcOrd="1" destOrd="0" parTransId="{C7EBC52A-4C12-4CEF-B3D1-6639A76FAEA4}" sibTransId="{A97CA323-7DCA-41E3-A21C-EDE931470BD4}"/>
    <dgm:cxn modelId="{B7CDF801-9710-4597-A5F2-C0EEA77CCBA5}" type="presOf" srcId="{FA18687D-F3EB-403B-A3C9-4C384B904D9C}" destId="{D7267D92-8153-433B-BC08-20B60C893FAC}" srcOrd="0" destOrd="0" presId="urn:microsoft.com/office/officeart/2005/8/layout/equation1"/>
    <dgm:cxn modelId="{F2C0FB98-1471-4761-AB01-0539B8272FD4}" type="presOf" srcId="{A97CA323-7DCA-41E3-A21C-EDE931470BD4}" destId="{EA9C5788-2BA3-4279-8BA3-F395C15B8234}" srcOrd="0" destOrd="0" presId="urn:microsoft.com/office/officeart/2005/8/layout/equation1"/>
    <dgm:cxn modelId="{5C438C76-0722-43EB-92E2-22CA671B5FD2}" type="presOf" srcId="{58373565-2759-452D-8CAA-A2A9E5206592}" destId="{5AB2BEDF-64C2-442B-B2CF-CC4FDB20AC9B}" srcOrd="0" destOrd="0" presId="urn:microsoft.com/office/officeart/2005/8/layout/equation1"/>
    <dgm:cxn modelId="{7DE94F94-0927-4209-A488-9252B37FE754}" srcId="{FA18687D-F3EB-403B-A3C9-4C384B904D9C}" destId="{BC2F93E8-54A9-4223-B980-3B44A1356DFE}" srcOrd="0" destOrd="0" parTransId="{432122B6-2EF2-498E-BDD2-0B6533D1B4DA}" sibTransId="{58373565-2759-452D-8CAA-A2A9E5206592}"/>
    <dgm:cxn modelId="{001F0A62-C7E6-42D5-9720-0A8FF5F6E1FA}" srcId="{FA18687D-F3EB-403B-A3C9-4C384B904D9C}" destId="{7822CBE1-E600-41B8-A875-50C08712868E}" srcOrd="3" destOrd="0" parTransId="{D6803ABD-63ED-4163-96E4-EEAC40E2DE44}" sibTransId="{5BD24412-D6E6-4F60-A7AF-4A1C7FCADDE1}"/>
    <dgm:cxn modelId="{83146F70-6A71-4BB3-93B0-E3C814C830E4}" type="presOf" srcId="{81A3B278-44CC-4A26-944D-B9CF95BD93C5}" destId="{810E5D65-A3CF-4639-B291-1A9600BADF55}" srcOrd="0" destOrd="0" presId="urn:microsoft.com/office/officeart/2005/8/layout/equation1"/>
    <dgm:cxn modelId="{96AEDB99-81F3-451E-87D2-5EB990808A8B}" type="presParOf" srcId="{D7267D92-8153-433B-BC08-20B60C893FAC}" destId="{191B83ED-0C55-454D-92E6-6ED8318FCBE9}" srcOrd="0" destOrd="0" presId="urn:microsoft.com/office/officeart/2005/8/layout/equation1"/>
    <dgm:cxn modelId="{14196012-81DF-4A14-B203-A85410A9AF71}" type="presParOf" srcId="{D7267D92-8153-433B-BC08-20B60C893FAC}" destId="{64002A4C-3A6E-48C1-A936-8283492453F0}" srcOrd="1" destOrd="0" presId="urn:microsoft.com/office/officeart/2005/8/layout/equation1"/>
    <dgm:cxn modelId="{1FF480D0-81C4-4401-8D90-C85DCF30E99E}" type="presParOf" srcId="{D7267D92-8153-433B-BC08-20B60C893FAC}" destId="{5AB2BEDF-64C2-442B-B2CF-CC4FDB20AC9B}" srcOrd="2" destOrd="0" presId="urn:microsoft.com/office/officeart/2005/8/layout/equation1"/>
    <dgm:cxn modelId="{06A0F8D3-DC04-4E22-A3D0-E1B1113EBA55}" type="presParOf" srcId="{D7267D92-8153-433B-BC08-20B60C893FAC}" destId="{D23D1AF8-D27C-4B40-90FD-D701B1D90FD0}" srcOrd="3" destOrd="0" presId="urn:microsoft.com/office/officeart/2005/8/layout/equation1"/>
    <dgm:cxn modelId="{1A68DDC8-D729-405B-906F-D1356D0570CB}" type="presParOf" srcId="{D7267D92-8153-433B-BC08-20B60C893FAC}" destId="{7E0244B1-D3DB-4EC1-8CCC-2C3D5CE0E582}" srcOrd="4" destOrd="0" presId="urn:microsoft.com/office/officeart/2005/8/layout/equation1"/>
    <dgm:cxn modelId="{5CC9C3CA-9E9B-474B-BE5D-9A3CB7E58CA2}" type="presParOf" srcId="{D7267D92-8153-433B-BC08-20B60C893FAC}" destId="{4A6A7DCD-D8CF-4194-A173-5E0297F96A27}" srcOrd="5" destOrd="0" presId="urn:microsoft.com/office/officeart/2005/8/layout/equation1"/>
    <dgm:cxn modelId="{43F598AE-DF1D-446E-ADD3-C015EB353635}" type="presParOf" srcId="{D7267D92-8153-433B-BC08-20B60C893FAC}" destId="{EA9C5788-2BA3-4279-8BA3-F395C15B8234}" srcOrd="6" destOrd="0" presId="urn:microsoft.com/office/officeart/2005/8/layout/equation1"/>
    <dgm:cxn modelId="{8F2E83CA-BE7A-439A-987C-EDF55B4FA25B}" type="presParOf" srcId="{D7267D92-8153-433B-BC08-20B60C893FAC}" destId="{A4A31EFE-14B4-47D8-B32E-E767E32120F4}" srcOrd="7" destOrd="0" presId="urn:microsoft.com/office/officeart/2005/8/layout/equation1"/>
    <dgm:cxn modelId="{D52201A1-CA8E-4A74-902D-0D0167055651}" type="presParOf" srcId="{D7267D92-8153-433B-BC08-20B60C893FAC}" destId="{810E5D65-A3CF-4639-B291-1A9600BADF55}" srcOrd="8" destOrd="0" presId="urn:microsoft.com/office/officeart/2005/8/layout/equation1"/>
    <dgm:cxn modelId="{DB34C4FA-8E35-4C01-9E05-AB9C1986E637}" type="presParOf" srcId="{D7267D92-8153-433B-BC08-20B60C893FAC}" destId="{1FCB016C-8B11-4CE1-A9A9-4781B05F62D3}" srcOrd="9" destOrd="0" presId="urn:microsoft.com/office/officeart/2005/8/layout/equation1"/>
    <dgm:cxn modelId="{67E1D1E3-6960-4B32-A137-31CFA3961BF7}" type="presParOf" srcId="{D7267D92-8153-433B-BC08-20B60C893FAC}" destId="{DFE646FF-A36B-4BC5-B6A3-0BF730D1871E}" srcOrd="10" destOrd="0" presId="urn:microsoft.com/office/officeart/2005/8/layout/equation1"/>
    <dgm:cxn modelId="{3BA25FDC-2BEC-4DE1-8FBC-06C14834EC90}" type="presParOf" srcId="{D7267D92-8153-433B-BC08-20B60C893FAC}" destId="{A92CAA32-428D-467A-B55F-D30A8D93FB18}" srcOrd="11" destOrd="0" presId="urn:microsoft.com/office/officeart/2005/8/layout/equation1"/>
    <dgm:cxn modelId="{9C79D4A7-A3D5-484A-92AE-0FB34E1CDCCE}" type="presParOf" srcId="{D7267D92-8153-433B-BC08-20B60C893FAC}" destId="{25CF08D8-8B7C-49C0-8D80-AA6183AA3765}" srcOrd="12"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C020E8-7DC8-4255-B698-81E7A3903A27}">
      <dsp:nvSpPr>
        <dsp:cNvPr id="0" name=""/>
        <dsp:cNvSpPr/>
      </dsp:nvSpPr>
      <dsp:spPr>
        <a:xfrm>
          <a:off x="3047999" y="533"/>
          <a:ext cx="4572000" cy="2082140"/>
        </a:xfrm>
        <a:prstGeom prst="rightArrow">
          <a:avLst>
            <a:gd name="adj1" fmla="val 75000"/>
            <a:gd name="adj2" fmla="val 50000"/>
          </a:avLst>
        </a:prstGeom>
        <a:solidFill>
          <a:schemeClr val="accent1">
            <a:alpha val="90000"/>
            <a:tint val="40000"/>
            <a:hueOff val="0"/>
            <a:satOff val="0"/>
            <a:lumOff val="0"/>
            <a:alphaOff val="0"/>
          </a:schemeClr>
        </a:solidFill>
        <a:ln w="285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en-IE" sz="2700" kern="1200" dirty="0" smtClean="0"/>
            <a:t>Staff fearful/less resistant to change</a:t>
          </a:r>
          <a:endParaRPr lang="en-IE" sz="2700" kern="1200" dirty="0"/>
        </a:p>
        <a:p>
          <a:pPr marL="228600" lvl="1" indent="-228600" algn="l" defTabSz="1200150">
            <a:lnSpc>
              <a:spcPct val="90000"/>
            </a:lnSpc>
            <a:spcBef>
              <a:spcPct val="0"/>
            </a:spcBef>
            <a:spcAft>
              <a:spcPct val="15000"/>
            </a:spcAft>
            <a:buChar char="••"/>
          </a:pPr>
          <a:r>
            <a:rPr lang="en-IE" sz="2700" kern="1200" dirty="0" smtClean="0"/>
            <a:t>Doesn’t encourage Flexibility </a:t>
          </a:r>
          <a:endParaRPr lang="en-IE" sz="2700" kern="1200" dirty="0"/>
        </a:p>
      </dsp:txBody>
      <dsp:txXfrm>
        <a:off x="3047999" y="533"/>
        <a:ext cx="4572000" cy="2082140"/>
      </dsp:txXfrm>
    </dsp:sp>
    <dsp:sp modelId="{801195EC-E044-4CEA-B821-8713A6628F31}">
      <dsp:nvSpPr>
        <dsp:cNvPr id="0" name=""/>
        <dsp:cNvSpPr/>
      </dsp:nvSpPr>
      <dsp:spPr>
        <a:xfrm>
          <a:off x="0" y="533"/>
          <a:ext cx="3048000" cy="20821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IE" sz="5800" kern="1200" dirty="0" smtClean="0"/>
            <a:t>Theory X</a:t>
          </a:r>
          <a:endParaRPr lang="en-IE" sz="5800" kern="1200" dirty="0"/>
        </a:p>
      </dsp:txBody>
      <dsp:txXfrm>
        <a:off x="0" y="533"/>
        <a:ext cx="3048000" cy="2082140"/>
      </dsp:txXfrm>
    </dsp:sp>
    <dsp:sp modelId="{B87A71B8-9080-4E94-9E56-E01D3EB32D45}">
      <dsp:nvSpPr>
        <dsp:cNvPr id="0" name=""/>
        <dsp:cNvSpPr/>
      </dsp:nvSpPr>
      <dsp:spPr>
        <a:xfrm>
          <a:off x="3047999" y="2290888"/>
          <a:ext cx="4572000" cy="2082140"/>
        </a:xfrm>
        <a:prstGeom prst="rightArrow">
          <a:avLst>
            <a:gd name="adj1" fmla="val 75000"/>
            <a:gd name="adj2" fmla="val 50000"/>
          </a:avLst>
        </a:prstGeom>
        <a:solidFill>
          <a:schemeClr val="accent1">
            <a:alpha val="90000"/>
            <a:tint val="40000"/>
            <a:hueOff val="0"/>
            <a:satOff val="0"/>
            <a:lumOff val="0"/>
            <a:alphaOff val="0"/>
          </a:schemeClr>
        </a:solidFill>
        <a:ln w="285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en-IE" sz="2700" kern="1200" dirty="0" smtClean="0"/>
            <a:t>Share responsibility </a:t>
          </a:r>
          <a:endParaRPr lang="en-IE" sz="2700" kern="1200" dirty="0"/>
        </a:p>
        <a:p>
          <a:pPr marL="228600" lvl="1" indent="-228600" algn="l" defTabSz="1200150">
            <a:lnSpc>
              <a:spcPct val="90000"/>
            </a:lnSpc>
            <a:spcBef>
              <a:spcPct val="0"/>
            </a:spcBef>
            <a:spcAft>
              <a:spcPct val="15000"/>
            </a:spcAft>
            <a:buChar char="••"/>
          </a:pPr>
          <a:r>
            <a:rPr lang="en-IE" sz="2700" kern="1200" dirty="0" smtClean="0"/>
            <a:t>Empowers Staff</a:t>
          </a:r>
          <a:endParaRPr lang="en-IE" sz="2700" kern="1200" dirty="0"/>
        </a:p>
        <a:p>
          <a:pPr marL="228600" lvl="1" indent="-228600" algn="l" defTabSz="1200150">
            <a:lnSpc>
              <a:spcPct val="90000"/>
            </a:lnSpc>
            <a:spcBef>
              <a:spcPct val="0"/>
            </a:spcBef>
            <a:spcAft>
              <a:spcPct val="15000"/>
            </a:spcAft>
            <a:buChar char="••"/>
          </a:pPr>
          <a:r>
            <a:rPr lang="en-IE" sz="2700" kern="1200" dirty="0" smtClean="0"/>
            <a:t>Provides Training </a:t>
          </a:r>
          <a:endParaRPr lang="en-IE" sz="2700" kern="1200" dirty="0"/>
        </a:p>
      </dsp:txBody>
      <dsp:txXfrm>
        <a:off x="3047999" y="2290888"/>
        <a:ext cx="4572000" cy="2082140"/>
      </dsp:txXfrm>
    </dsp:sp>
    <dsp:sp modelId="{925B5F3A-4AB7-4B6B-B7D8-4830B4B3C2DC}">
      <dsp:nvSpPr>
        <dsp:cNvPr id="0" name=""/>
        <dsp:cNvSpPr/>
      </dsp:nvSpPr>
      <dsp:spPr>
        <a:xfrm>
          <a:off x="0" y="2290888"/>
          <a:ext cx="3048000" cy="20821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IE" sz="5800" kern="1200" dirty="0" smtClean="0"/>
            <a:t>Theory Y</a:t>
          </a:r>
          <a:endParaRPr lang="en-IE" sz="5800" kern="1200" dirty="0"/>
        </a:p>
      </dsp:txBody>
      <dsp:txXfrm>
        <a:off x="0" y="2290888"/>
        <a:ext cx="3048000" cy="20821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0D1EB98-7D99-4F54-8FB5-0D3C4CE7A8F4}">
      <dsp:nvSpPr>
        <dsp:cNvPr id="0" name=""/>
        <dsp:cNvSpPr/>
      </dsp:nvSpPr>
      <dsp:spPr>
        <a:xfrm>
          <a:off x="685800" y="154460"/>
          <a:ext cx="6629400" cy="4566011"/>
        </a:xfrm>
        <a:prstGeom prst="rect">
          <a:avLst/>
        </a:prstGeom>
        <a:solidFill>
          <a:schemeClr val="accent1">
            <a:tint val="50000"/>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B895C7-8A27-4282-AABC-9557E48B7C95}">
      <dsp:nvSpPr>
        <dsp:cNvPr id="0" name=""/>
        <dsp:cNvSpPr/>
      </dsp:nvSpPr>
      <dsp:spPr>
        <a:xfrm>
          <a:off x="883920" y="1125128"/>
          <a:ext cx="3078480" cy="2930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lvl="0" algn="l" defTabSz="844550">
            <a:lnSpc>
              <a:spcPct val="90000"/>
            </a:lnSpc>
            <a:spcBef>
              <a:spcPct val="0"/>
            </a:spcBef>
            <a:spcAft>
              <a:spcPct val="35000"/>
            </a:spcAft>
          </a:pPr>
          <a:r>
            <a:rPr lang="en-IE" sz="1900" b="1" kern="1200" dirty="0" smtClean="0"/>
            <a:t>Advantages</a:t>
          </a:r>
        </a:p>
        <a:p>
          <a:pPr marL="114300" lvl="1" indent="-114300" algn="l" defTabSz="666750">
            <a:lnSpc>
              <a:spcPct val="150000"/>
            </a:lnSpc>
            <a:spcBef>
              <a:spcPct val="0"/>
            </a:spcBef>
            <a:spcAft>
              <a:spcPct val="15000"/>
            </a:spcAft>
            <a:buChar char="••"/>
          </a:pPr>
          <a:r>
            <a:rPr lang="en-IE" sz="1500" kern="1200" dirty="0" smtClean="0"/>
            <a:t>Employee self esteem and morale improves</a:t>
          </a:r>
          <a:endParaRPr lang="en-IE" sz="1500" kern="1200" dirty="0"/>
        </a:p>
        <a:p>
          <a:pPr marL="114300" lvl="1" indent="-114300" algn="l" defTabSz="666750">
            <a:lnSpc>
              <a:spcPct val="150000"/>
            </a:lnSpc>
            <a:spcBef>
              <a:spcPct val="0"/>
            </a:spcBef>
            <a:spcAft>
              <a:spcPct val="15000"/>
            </a:spcAft>
            <a:buChar char="••"/>
          </a:pPr>
          <a:r>
            <a:rPr lang="en-IE" sz="1500" kern="1200" dirty="0" smtClean="0"/>
            <a:t>Increase motivation</a:t>
          </a:r>
          <a:endParaRPr lang="en-IE" sz="1500" kern="1200" dirty="0"/>
        </a:p>
        <a:p>
          <a:pPr marL="114300" lvl="1" indent="-114300" algn="l" defTabSz="666750">
            <a:lnSpc>
              <a:spcPct val="150000"/>
            </a:lnSpc>
            <a:spcBef>
              <a:spcPct val="0"/>
            </a:spcBef>
            <a:spcAft>
              <a:spcPct val="15000"/>
            </a:spcAft>
            <a:buChar char="••"/>
          </a:pPr>
          <a:r>
            <a:rPr lang="en-IE" sz="1500" kern="1200" dirty="0" smtClean="0"/>
            <a:t>Improves job satisfaction</a:t>
          </a:r>
          <a:endParaRPr lang="en-IE" sz="1500" kern="1200" dirty="0"/>
        </a:p>
        <a:p>
          <a:pPr marL="114300" lvl="1" indent="-114300" algn="l" defTabSz="666750">
            <a:lnSpc>
              <a:spcPct val="150000"/>
            </a:lnSpc>
            <a:spcBef>
              <a:spcPct val="0"/>
            </a:spcBef>
            <a:spcAft>
              <a:spcPct val="15000"/>
            </a:spcAft>
            <a:buChar char="••"/>
          </a:pPr>
          <a:r>
            <a:rPr lang="en-IE" sz="1500" kern="1200" dirty="0" smtClean="0"/>
            <a:t>Better quality work as uses wide range of staff skills</a:t>
          </a:r>
          <a:endParaRPr lang="en-IE" sz="1500" kern="1200" dirty="0"/>
        </a:p>
        <a:p>
          <a:pPr marL="114300" lvl="1" indent="-114300" algn="l" defTabSz="666750">
            <a:lnSpc>
              <a:spcPct val="150000"/>
            </a:lnSpc>
            <a:spcBef>
              <a:spcPct val="0"/>
            </a:spcBef>
            <a:spcAft>
              <a:spcPct val="15000"/>
            </a:spcAft>
            <a:buChar char="••"/>
          </a:pPr>
          <a:r>
            <a:rPr lang="en-IE" sz="1500" kern="1200" dirty="0" smtClean="0"/>
            <a:t>Increases </a:t>
          </a:r>
          <a:r>
            <a:rPr lang="en-IE" sz="1500" kern="1200" dirty="0" err="1" smtClean="0"/>
            <a:t>intraprenuership</a:t>
          </a:r>
          <a:r>
            <a:rPr lang="en-IE" sz="1500" kern="1200" dirty="0" smtClean="0"/>
            <a:t> </a:t>
          </a:r>
          <a:endParaRPr lang="en-IE" sz="1500" kern="1200" dirty="0"/>
        </a:p>
      </dsp:txBody>
      <dsp:txXfrm>
        <a:off x="883920" y="1125128"/>
        <a:ext cx="3078480" cy="2930929"/>
      </dsp:txXfrm>
    </dsp:sp>
    <dsp:sp modelId="{6880A094-E92F-476A-BC09-8BCACE28C1CA}">
      <dsp:nvSpPr>
        <dsp:cNvPr id="0" name=""/>
        <dsp:cNvSpPr/>
      </dsp:nvSpPr>
      <dsp:spPr>
        <a:xfrm>
          <a:off x="4030979" y="1125128"/>
          <a:ext cx="3078480" cy="2930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844550">
            <a:lnSpc>
              <a:spcPct val="90000"/>
            </a:lnSpc>
            <a:spcBef>
              <a:spcPct val="0"/>
            </a:spcBef>
            <a:spcAft>
              <a:spcPct val="35000"/>
            </a:spcAft>
          </a:pPr>
          <a:r>
            <a:rPr lang="en-IE" sz="1900" b="1" kern="1200" dirty="0" smtClean="0"/>
            <a:t>Disadvantages</a:t>
          </a:r>
        </a:p>
        <a:p>
          <a:pPr lvl="0" algn="l" defTabSz="844550">
            <a:lnSpc>
              <a:spcPct val="90000"/>
            </a:lnSpc>
            <a:spcBef>
              <a:spcPct val="0"/>
            </a:spcBef>
            <a:spcAft>
              <a:spcPct val="35000"/>
            </a:spcAft>
          </a:pPr>
          <a:r>
            <a:rPr lang="en-IE" sz="1900" kern="1200" dirty="0" smtClean="0"/>
            <a:t> </a:t>
          </a:r>
          <a:endParaRPr lang="en-IE" sz="1900" kern="1200" dirty="0"/>
        </a:p>
        <a:p>
          <a:pPr marL="171450" lvl="1" indent="-171450" algn="l" defTabSz="800100">
            <a:lnSpc>
              <a:spcPct val="150000"/>
            </a:lnSpc>
            <a:spcBef>
              <a:spcPct val="0"/>
            </a:spcBef>
            <a:spcAft>
              <a:spcPct val="15000"/>
            </a:spcAft>
            <a:buChar char="••"/>
          </a:pPr>
          <a:r>
            <a:rPr lang="en-IE" sz="1800" kern="1200" dirty="0" smtClean="0"/>
            <a:t>Poor training may lead to poor quality of work/mistakes</a:t>
          </a:r>
          <a:endParaRPr lang="en-IE" sz="1800" kern="1200" dirty="0"/>
        </a:p>
        <a:p>
          <a:pPr marL="171450" lvl="1" indent="-171450" algn="l" defTabSz="800100">
            <a:lnSpc>
              <a:spcPct val="150000"/>
            </a:lnSpc>
            <a:spcBef>
              <a:spcPct val="0"/>
            </a:spcBef>
            <a:spcAft>
              <a:spcPct val="15000"/>
            </a:spcAft>
            <a:buChar char="••"/>
          </a:pPr>
          <a:r>
            <a:rPr lang="en-IE" sz="1800" kern="1200" dirty="0" smtClean="0"/>
            <a:t>Unmotivated staff who do not want the responsibility</a:t>
          </a:r>
          <a:endParaRPr lang="en-IE" sz="1800" kern="1200" dirty="0"/>
        </a:p>
        <a:p>
          <a:pPr marL="171450" lvl="1" indent="-171450" algn="l" defTabSz="800100">
            <a:lnSpc>
              <a:spcPct val="150000"/>
            </a:lnSpc>
            <a:spcBef>
              <a:spcPct val="0"/>
            </a:spcBef>
            <a:spcAft>
              <a:spcPct val="15000"/>
            </a:spcAft>
            <a:buChar char="••"/>
          </a:pPr>
          <a:r>
            <a:rPr lang="en-IE" sz="1800" kern="1200" dirty="0" smtClean="0"/>
            <a:t>Managers may feel their power is taken away </a:t>
          </a:r>
          <a:endParaRPr lang="en-IE" sz="1800" kern="1200" dirty="0"/>
        </a:p>
      </dsp:txBody>
      <dsp:txXfrm>
        <a:off x="4030979" y="1125128"/>
        <a:ext cx="3078480" cy="2930929"/>
      </dsp:txXfrm>
    </dsp:sp>
    <dsp:sp modelId="{74F04C8C-CB1D-48DE-9630-ACF442EA94A5}">
      <dsp:nvSpPr>
        <dsp:cNvPr id="0" name=""/>
        <dsp:cNvSpPr/>
      </dsp:nvSpPr>
      <dsp:spPr>
        <a:xfrm>
          <a:off x="0" y="0"/>
          <a:ext cx="1295400" cy="1268507"/>
        </a:xfrm>
        <a:prstGeom prst="plus">
          <a:avLst>
            <a:gd name="adj" fmla="val 328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BBC585-B8B2-4B48-B0A8-607A5AFF532B}">
      <dsp:nvSpPr>
        <dsp:cNvPr id="0" name=""/>
        <dsp:cNvSpPr/>
      </dsp:nvSpPr>
      <dsp:spPr>
        <a:xfrm>
          <a:off x="6400799" y="504682"/>
          <a:ext cx="1219200" cy="417808"/>
        </a:xfrm>
        <a:prstGeom prst="rect">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E4DFE6-D0CB-4C89-AFEC-F932E3187657}">
      <dsp:nvSpPr>
        <dsp:cNvPr id="0" name=""/>
        <dsp:cNvSpPr/>
      </dsp:nvSpPr>
      <dsp:spPr>
        <a:xfrm>
          <a:off x="4000499" y="1131395"/>
          <a:ext cx="762" cy="2799320"/>
        </a:xfrm>
        <a:prstGeom prst="line">
          <a:avLst/>
        </a:pr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1B83ED-0C55-454D-92E6-6ED8318FCBE9}">
      <dsp:nvSpPr>
        <dsp:cNvPr id="0" name=""/>
        <dsp:cNvSpPr/>
      </dsp:nvSpPr>
      <dsp:spPr>
        <a:xfrm>
          <a:off x="4614" y="655112"/>
          <a:ext cx="1282062" cy="1282062"/>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IE" sz="1000" kern="1200" dirty="0" smtClean="0"/>
            <a:t>Quality </a:t>
          </a:r>
          <a:endParaRPr lang="en-IE" sz="1000" kern="1200" dirty="0"/>
        </a:p>
      </dsp:txBody>
      <dsp:txXfrm>
        <a:off x="4614" y="655112"/>
        <a:ext cx="1282062" cy="1282062"/>
      </dsp:txXfrm>
    </dsp:sp>
    <dsp:sp modelId="{5AB2BEDF-64C2-442B-B2CF-CC4FDB20AC9B}">
      <dsp:nvSpPr>
        <dsp:cNvPr id="0" name=""/>
        <dsp:cNvSpPr/>
      </dsp:nvSpPr>
      <dsp:spPr>
        <a:xfrm>
          <a:off x="1390780" y="924345"/>
          <a:ext cx="743596" cy="743596"/>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IE" sz="800" kern="1200"/>
        </a:p>
      </dsp:txBody>
      <dsp:txXfrm>
        <a:off x="1390780" y="924345"/>
        <a:ext cx="743596" cy="743596"/>
      </dsp:txXfrm>
    </dsp:sp>
    <dsp:sp modelId="{7E0244B1-D3DB-4EC1-8CCC-2C3D5CE0E582}">
      <dsp:nvSpPr>
        <dsp:cNvPr id="0" name=""/>
        <dsp:cNvSpPr/>
      </dsp:nvSpPr>
      <dsp:spPr>
        <a:xfrm>
          <a:off x="2238480" y="655112"/>
          <a:ext cx="1282062" cy="1282062"/>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IE" sz="1000" kern="1200" dirty="0" smtClean="0"/>
            <a:t>Teamwork</a:t>
          </a:r>
          <a:endParaRPr lang="en-IE" sz="1000" kern="1200" dirty="0"/>
        </a:p>
      </dsp:txBody>
      <dsp:txXfrm>
        <a:off x="2238480" y="655112"/>
        <a:ext cx="1282062" cy="1282062"/>
      </dsp:txXfrm>
    </dsp:sp>
    <dsp:sp modelId="{EA9C5788-2BA3-4279-8BA3-F395C15B8234}">
      <dsp:nvSpPr>
        <dsp:cNvPr id="0" name=""/>
        <dsp:cNvSpPr/>
      </dsp:nvSpPr>
      <dsp:spPr>
        <a:xfrm>
          <a:off x="3624645" y="924345"/>
          <a:ext cx="743596" cy="743596"/>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IE" sz="800" kern="1200"/>
        </a:p>
      </dsp:txBody>
      <dsp:txXfrm>
        <a:off x="3624645" y="924345"/>
        <a:ext cx="743596" cy="743596"/>
      </dsp:txXfrm>
    </dsp:sp>
    <dsp:sp modelId="{810E5D65-A3CF-4639-B291-1A9600BADF55}">
      <dsp:nvSpPr>
        <dsp:cNvPr id="0" name=""/>
        <dsp:cNvSpPr/>
      </dsp:nvSpPr>
      <dsp:spPr>
        <a:xfrm>
          <a:off x="4472345" y="655112"/>
          <a:ext cx="1282062" cy="1282062"/>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IE" sz="1000" kern="1200" dirty="0" smtClean="0"/>
            <a:t>Empowerment</a:t>
          </a:r>
          <a:endParaRPr lang="en-IE" sz="1000" kern="1200" dirty="0"/>
        </a:p>
      </dsp:txBody>
      <dsp:txXfrm>
        <a:off x="4472345" y="655112"/>
        <a:ext cx="1282062" cy="1282062"/>
      </dsp:txXfrm>
    </dsp:sp>
    <dsp:sp modelId="{DFE646FF-A36B-4BC5-B6A3-0BF730D1871E}">
      <dsp:nvSpPr>
        <dsp:cNvPr id="0" name=""/>
        <dsp:cNvSpPr/>
      </dsp:nvSpPr>
      <dsp:spPr>
        <a:xfrm>
          <a:off x="5858511" y="924345"/>
          <a:ext cx="743596" cy="743596"/>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IE" sz="800" kern="1200"/>
        </a:p>
      </dsp:txBody>
      <dsp:txXfrm>
        <a:off x="5858511" y="924345"/>
        <a:ext cx="743596" cy="743596"/>
      </dsp:txXfrm>
    </dsp:sp>
    <dsp:sp modelId="{25CF08D8-8B7C-49C0-8D80-AA6183AA3765}">
      <dsp:nvSpPr>
        <dsp:cNvPr id="0" name=""/>
        <dsp:cNvSpPr/>
      </dsp:nvSpPr>
      <dsp:spPr>
        <a:xfrm>
          <a:off x="6706210" y="655112"/>
          <a:ext cx="1282062" cy="1282062"/>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IE" sz="1000" kern="1200" dirty="0" smtClean="0"/>
            <a:t>TQM</a:t>
          </a:r>
          <a:endParaRPr lang="en-IE" sz="1000" kern="1200" dirty="0"/>
        </a:p>
      </dsp:txBody>
      <dsp:txXfrm>
        <a:off x="6706210" y="655112"/>
        <a:ext cx="1282062" cy="128206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5" name="Footer Placeholder 4"/>
          <p:cNvSpPr>
            <a:spLocks noGrp="1"/>
          </p:cNvSpPr>
          <p:nvPr>
            <p:ph type="ftr" sz="quarter" idx="11"/>
          </p:nvPr>
        </p:nvSpPr>
        <p:spPr/>
        <p:txBody>
          <a:bodyPr/>
          <a:lstStyle/>
          <a:p>
            <a:endParaRPr lang="en-IE"/>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9BB2A62-A7AD-48B2-91CC-3D08C0751EFE}"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9BB2A62-A7AD-48B2-91CC-3D08C0751EFE}"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9BB2A62-A7AD-48B2-91CC-3D08C0751EFE}"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9BB2A62-A7AD-48B2-91CC-3D08C0751EFE}"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8" name="Slide Number Placeholder 7"/>
          <p:cNvSpPr>
            <a:spLocks noGrp="1"/>
          </p:cNvSpPr>
          <p:nvPr>
            <p:ph type="sldNum" sz="quarter" idx="11"/>
          </p:nvPr>
        </p:nvSpPr>
        <p:spPr/>
        <p:txBody>
          <a:bodyPr/>
          <a:lstStyle/>
          <a:p>
            <a:fld id="{59BB2A62-A7AD-48B2-91CC-3D08C0751EFE}" type="slidenum">
              <a:rPr lang="en-IE" smtClean="0"/>
              <a:pPr/>
              <a:t>‹#›</a:t>
            </a:fld>
            <a:endParaRPr lang="en-IE"/>
          </a:p>
        </p:txBody>
      </p:sp>
      <p:sp>
        <p:nvSpPr>
          <p:cNvPr id="9" name="Footer Placeholder 8"/>
          <p:cNvSpPr>
            <a:spLocks noGrp="1"/>
          </p:cNvSpPr>
          <p:nvPr>
            <p:ph type="ftr" sz="quarter" idx="12"/>
          </p:nvPr>
        </p:nvSpPr>
        <p:spPr/>
        <p:txBody>
          <a:bodyPr/>
          <a:lstStyle/>
          <a:p>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9BB2A62-A7AD-48B2-91CC-3D08C0751EFE}"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9BB2A62-A7AD-48B2-91CC-3D08C0751EFE}"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9BB2A62-A7AD-48B2-91CC-3D08C0751EFE}"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9BB2A62-A7AD-48B2-91CC-3D08C0751EFE}"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9BB2A62-A7AD-48B2-91CC-3D08C0751EFE}" type="slidenum">
              <a:rPr lang="en-IE" smtClean="0"/>
              <a:pPr/>
              <a:t>‹#›</a:t>
            </a:fld>
            <a:endParaRPr lang="en-IE"/>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82FB25-716F-4210-B9DC-2243237E556E}" type="datetimeFigureOut">
              <a:rPr lang="en-IE" smtClean="0"/>
              <a:pPr/>
              <a:t>02/04/2020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9BB2A62-A7AD-48B2-91CC-3D08C0751EFE}" type="slidenum">
              <a:rPr lang="en-IE" smtClean="0"/>
              <a:pPr/>
              <a:t>‹#›</a:t>
            </a:fld>
            <a:endParaRPr lang="en-IE"/>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3582FB25-716F-4210-B9DC-2243237E556E}" type="datetimeFigureOut">
              <a:rPr lang="en-IE" smtClean="0"/>
              <a:pPr/>
              <a:t>02/04/2020</a:t>
            </a:fld>
            <a:endParaRPr lang="en-IE"/>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IE"/>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9BB2A62-A7AD-48B2-91CC-3D08C0751EFE}" type="slidenum">
              <a:rPr lang="en-IE" smtClean="0"/>
              <a:pPr/>
              <a:t>‹#›</a:t>
            </a:fld>
            <a:endParaRPr lang="en-IE"/>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764704"/>
            <a:ext cx="7772400" cy="1008112"/>
          </a:xfrm>
        </p:spPr>
        <p:txBody>
          <a:bodyPr>
            <a:noAutofit/>
          </a:bodyPr>
          <a:lstStyle/>
          <a:p>
            <a:r>
              <a:rPr lang="en-IE" sz="8000" dirty="0" smtClean="0"/>
              <a:t>Managing Change </a:t>
            </a:r>
            <a:endParaRPr lang="en-IE" sz="8000" dirty="0"/>
          </a:p>
        </p:txBody>
      </p:sp>
      <p:sp>
        <p:nvSpPr>
          <p:cNvPr id="3" name="Subtitle 2"/>
          <p:cNvSpPr>
            <a:spLocks noGrp="1"/>
          </p:cNvSpPr>
          <p:nvPr>
            <p:ph type="subTitle" idx="1"/>
          </p:nvPr>
        </p:nvSpPr>
        <p:spPr>
          <a:xfrm>
            <a:off x="457200" y="2636912"/>
            <a:ext cx="6858000" cy="864096"/>
          </a:xfrm>
        </p:spPr>
        <p:txBody>
          <a:bodyPr>
            <a:normAutofit lnSpcReduction="10000"/>
          </a:bodyPr>
          <a:lstStyle/>
          <a:p>
            <a:pPr algn="l"/>
            <a:r>
              <a:rPr lang="en-IE" sz="5400" dirty="0" smtClean="0"/>
              <a:t>Chapter 10 </a:t>
            </a:r>
            <a:endParaRPr lang="en-IE" sz="5400" dirty="0"/>
          </a:p>
        </p:txBody>
      </p:sp>
      <p:pic>
        <p:nvPicPr>
          <p:cNvPr id="1026" name="Picture 2" descr="C:\Users\User\AppData\Local\Microsoft\Windows\Temporary Internet Files\Content.IE5\CJK2I75C\change-management1[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80112" y="3645024"/>
            <a:ext cx="3121152" cy="234086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539552" y="3789040"/>
            <a:ext cx="4896544" cy="2677656"/>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Causes of change</a:t>
            </a:r>
          </a:p>
          <a:p>
            <a:pPr marL="285750" indent="-285750">
              <a:buFont typeface="Arial" panose="020B0604020202020204" pitchFamily="34" charset="0"/>
              <a:buChar char="•"/>
            </a:pPr>
            <a:r>
              <a:rPr lang="en-IE" sz="2400" dirty="0" smtClean="0"/>
              <a:t>Impact of change</a:t>
            </a:r>
          </a:p>
          <a:p>
            <a:pPr marL="285750" indent="-285750">
              <a:buFont typeface="Arial" panose="020B0604020202020204" pitchFamily="34" charset="0"/>
              <a:buChar char="•"/>
            </a:pPr>
            <a:r>
              <a:rPr lang="en-IE" sz="2400" dirty="0" smtClean="0"/>
              <a:t>How to manage change</a:t>
            </a:r>
          </a:p>
          <a:p>
            <a:pPr marL="285750" indent="-285750">
              <a:buFont typeface="Arial" panose="020B0604020202020204" pitchFamily="34" charset="0"/>
              <a:buChar char="•"/>
            </a:pPr>
            <a:r>
              <a:rPr lang="en-IE" sz="2400" dirty="0" smtClean="0"/>
              <a:t>Role of manager</a:t>
            </a:r>
          </a:p>
          <a:p>
            <a:pPr marL="285750" indent="-285750">
              <a:buFont typeface="Arial" panose="020B0604020202020204" pitchFamily="34" charset="0"/>
              <a:buChar char="•"/>
            </a:pPr>
            <a:r>
              <a:rPr lang="en-IE" sz="2400" dirty="0" smtClean="0"/>
              <a:t>Employee empowerment</a:t>
            </a:r>
          </a:p>
          <a:p>
            <a:pPr marL="285750" indent="-285750">
              <a:buFont typeface="Arial" panose="020B0604020202020204" pitchFamily="34" charset="0"/>
              <a:buChar char="•"/>
            </a:pPr>
            <a:r>
              <a:rPr lang="en-IE" sz="2400" dirty="0" smtClean="0"/>
              <a:t>Teamwork</a:t>
            </a:r>
          </a:p>
          <a:p>
            <a:pPr marL="285750" indent="-285750">
              <a:buFont typeface="Arial" panose="020B0604020202020204" pitchFamily="34" charset="0"/>
              <a:buChar char="•"/>
            </a:pPr>
            <a:r>
              <a:rPr lang="en-IE" sz="2400" dirty="0" smtClean="0"/>
              <a:t>Total Quality Management</a:t>
            </a:r>
            <a:endParaRPr lang="en-IE" sz="2400" dirty="0"/>
          </a:p>
        </p:txBody>
      </p:sp>
    </p:spTree>
    <p:extLst>
      <p:ext uri="{BB962C8B-B14F-4D97-AF65-F5344CB8AC3E}">
        <p14:creationId xmlns:p14="http://schemas.microsoft.com/office/powerpoint/2010/main" xmlns="" val="2380950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571184" cy="1371600"/>
          </a:xfrm>
        </p:spPr>
        <p:txBody>
          <a:bodyPr/>
          <a:lstStyle/>
          <a:p>
            <a:r>
              <a:rPr lang="en-IE" dirty="0" smtClean="0"/>
              <a:t>Changing customers </a:t>
            </a:r>
            <a:endParaRPr lang="en-IE" dirty="0"/>
          </a:p>
        </p:txBody>
      </p:sp>
      <p:sp>
        <p:nvSpPr>
          <p:cNvPr id="3" name="Content Placeholder 2"/>
          <p:cNvSpPr>
            <a:spLocks noGrp="1"/>
          </p:cNvSpPr>
          <p:nvPr>
            <p:ph idx="1"/>
          </p:nvPr>
        </p:nvSpPr>
        <p:spPr/>
        <p:txBody>
          <a:bodyPr>
            <a:normAutofit/>
          </a:bodyPr>
          <a:lstStyle/>
          <a:p>
            <a:r>
              <a:rPr lang="en-IE" sz="4000" dirty="0" smtClean="0"/>
              <a:t>What can effect a customers change in their choice of products </a:t>
            </a:r>
            <a:endParaRPr lang="en-IE" sz="4000" dirty="0"/>
          </a:p>
        </p:txBody>
      </p:sp>
      <p:pic>
        <p:nvPicPr>
          <p:cNvPr id="3074" name="Picture 2" descr="C:\Users\User\AppData\Local\Microsoft\Windows\Temporary Internet Files\Content.IE5\CJK2I75C\customer_insight[1].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3861048"/>
            <a:ext cx="4824536" cy="23370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38480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859216" cy="1371600"/>
          </a:xfrm>
        </p:spPr>
        <p:txBody>
          <a:bodyPr/>
          <a:lstStyle/>
          <a:p>
            <a:r>
              <a:rPr lang="en-IE" dirty="0"/>
              <a:t>Changing customers </a:t>
            </a:r>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IE" sz="2800" b="0" dirty="0" smtClean="0"/>
              <a:t>Taste and fashions constantly changing </a:t>
            </a:r>
            <a:r>
              <a:rPr lang="en-IE" sz="2800" b="0" dirty="0" err="1" smtClean="0"/>
              <a:t>e,g</a:t>
            </a:r>
            <a:r>
              <a:rPr lang="en-IE" sz="2800" b="0" dirty="0" smtClean="0"/>
              <a:t> fitness industry over the past 10 years </a:t>
            </a:r>
          </a:p>
          <a:p>
            <a:pPr marL="342900" indent="-342900">
              <a:buFont typeface="Arial" panose="020B0604020202020204" pitchFamily="34" charset="0"/>
              <a:buChar char="•"/>
            </a:pPr>
            <a:r>
              <a:rPr lang="en-IE" sz="2800" b="0" dirty="0" smtClean="0"/>
              <a:t>Increase in education leads to consumers increasingly quality conscious </a:t>
            </a:r>
          </a:p>
          <a:p>
            <a:pPr marL="342900" indent="-342900">
              <a:buFont typeface="Arial" panose="020B0604020202020204" pitchFamily="34" charset="0"/>
              <a:buChar char="•"/>
            </a:pPr>
            <a:r>
              <a:rPr lang="en-IE" sz="2800" b="0" dirty="0" smtClean="0"/>
              <a:t>Increase in  business competition leads to less customer loyalty </a:t>
            </a:r>
          </a:p>
          <a:p>
            <a:pPr marL="342900" indent="-342900">
              <a:buFont typeface="Arial" panose="020B0604020202020204" pitchFamily="34" charset="0"/>
              <a:buChar char="•"/>
            </a:pPr>
            <a:r>
              <a:rPr lang="en-IE" sz="2800" b="0" dirty="0" smtClean="0"/>
              <a:t>Ethical and environmental issue becoming more important in consumer choice </a:t>
            </a:r>
            <a:endParaRPr lang="en-IE" sz="2800" b="0" dirty="0"/>
          </a:p>
        </p:txBody>
      </p:sp>
    </p:spTree>
    <p:extLst>
      <p:ext uri="{BB962C8B-B14F-4D97-AF65-F5344CB8AC3E}">
        <p14:creationId xmlns:p14="http://schemas.microsoft.com/office/powerpoint/2010/main" xmlns="" val="1555565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931224" cy="1371600"/>
          </a:xfrm>
        </p:spPr>
        <p:txBody>
          <a:bodyPr/>
          <a:lstStyle/>
          <a:p>
            <a:r>
              <a:rPr lang="en-IE" dirty="0" smtClean="0"/>
              <a:t>Competitor changes </a:t>
            </a:r>
            <a:endParaRPr lang="en-IE"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IE" sz="3200" b="0" dirty="0" smtClean="0"/>
              <a:t>Business constantly updating their goods and services </a:t>
            </a:r>
          </a:p>
          <a:p>
            <a:pPr marL="342900" indent="-342900">
              <a:buFont typeface="Arial" panose="020B0604020202020204" pitchFamily="34" charset="0"/>
              <a:buChar char="•"/>
            </a:pPr>
            <a:r>
              <a:rPr lang="en-IE" sz="3200" b="0" dirty="0" smtClean="0"/>
              <a:t>Introduction of new and cheaper ways of doing business </a:t>
            </a:r>
          </a:p>
          <a:p>
            <a:pPr marL="342900" indent="-342900">
              <a:buFont typeface="Arial" panose="020B0604020202020204" pitchFamily="34" charset="0"/>
              <a:buChar char="•"/>
            </a:pPr>
            <a:r>
              <a:rPr lang="en-IE" sz="3200" b="0" dirty="0" smtClean="0"/>
              <a:t>Business availing of economies of scale, forcing smaller business to close</a:t>
            </a:r>
            <a:endParaRPr lang="en-IE" sz="3200" b="0" dirty="0"/>
          </a:p>
        </p:txBody>
      </p:sp>
    </p:spTree>
    <p:extLst>
      <p:ext uri="{BB962C8B-B14F-4D97-AF65-F5344CB8AC3E}">
        <p14:creationId xmlns:p14="http://schemas.microsoft.com/office/powerpoint/2010/main" xmlns="" val="3688330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067128" cy="1371600"/>
          </a:xfrm>
        </p:spPr>
        <p:txBody>
          <a:bodyPr/>
          <a:lstStyle/>
          <a:p>
            <a:r>
              <a:rPr lang="en-IE" dirty="0" smtClean="0"/>
              <a:t>Changing of employees </a:t>
            </a:r>
            <a:endParaRPr lang="en-IE" dirty="0"/>
          </a:p>
        </p:txBody>
      </p:sp>
      <p:sp>
        <p:nvSpPr>
          <p:cNvPr id="3" name="Content Placeholder 2"/>
          <p:cNvSpPr>
            <a:spLocks noGrp="1"/>
          </p:cNvSpPr>
          <p:nvPr>
            <p:ph idx="1"/>
          </p:nvPr>
        </p:nvSpPr>
        <p:spPr/>
        <p:txBody>
          <a:bodyPr/>
          <a:lstStyle/>
          <a:p>
            <a:r>
              <a:rPr lang="en-IE" dirty="0" smtClean="0"/>
              <a:t>Highly educated and skilled workers in businesses </a:t>
            </a:r>
          </a:p>
          <a:p>
            <a:r>
              <a:rPr lang="en-IE" dirty="0" smtClean="0"/>
              <a:t>Want jobs that are interesting, well paid and with good working conditions</a:t>
            </a:r>
          </a:p>
          <a:p>
            <a:r>
              <a:rPr lang="en-IE" dirty="0" smtClean="0"/>
              <a:t>More diverse workforce with higher ethical standards </a:t>
            </a:r>
            <a:endParaRPr lang="en-IE" dirty="0"/>
          </a:p>
        </p:txBody>
      </p:sp>
      <p:pic>
        <p:nvPicPr>
          <p:cNvPr id="4098" name="Picture 2" descr="C:\Users\User\AppData\Local\Microsoft\Windows\Temporary Internet Files\Content.IE5\JULA4T7R\Group_people_icon[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9632" y="4149080"/>
            <a:ext cx="5400600" cy="231601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84319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idx="1"/>
          </p:nvPr>
        </p:nvSpPr>
        <p:spPr/>
        <p:txBody>
          <a:bodyPr>
            <a:normAutofit/>
          </a:bodyPr>
          <a:lstStyle/>
          <a:p>
            <a:r>
              <a:rPr lang="en-IE" sz="4000" dirty="0" smtClean="0"/>
              <a:t>Why would a lot of workers be resistant to change in their working environment ?</a:t>
            </a:r>
            <a:endParaRPr lang="en-IE" sz="4000" dirty="0"/>
          </a:p>
        </p:txBody>
      </p:sp>
      <p:pic>
        <p:nvPicPr>
          <p:cNvPr id="6146" name="Picture 2" descr="C:\Users\User\AppData\Local\Microsoft\Windows\Temporary Internet Files\Content.IE5\5TA6T8FB\office-workers1[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4221088"/>
            <a:ext cx="6192688" cy="180187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69458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571184" cy="1371600"/>
          </a:xfrm>
        </p:spPr>
        <p:txBody>
          <a:bodyPr/>
          <a:lstStyle/>
          <a:p>
            <a:r>
              <a:rPr lang="en-IE" dirty="0" smtClean="0"/>
              <a:t>Resistant to change </a:t>
            </a:r>
            <a:endParaRPr lang="en-IE" dirty="0"/>
          </a:p>
        </p:txBody>
      </p:sp>
      <p:sp>
        <p:nvSpPr>
          <p:cNvPr id="3" name="Content Placeholder 2"/>
          <p:cNvSpPr>
            <a:spLocks noGrp="1"/>
          </p:cNvSpPr>
          <p:nvPr>
            <p:ph idx="1"/>
          </p:nvPr>
        </p:nvSpPr>
        <p:spPr>
          <a:xfrm>
            <a:off x="457200" y="1752600"/>
            <a:ext cx="7620000" cy="4700736"/>
          </a:xfrm>
        </p:spPr>
        <p:txBody>
          <a:bodyPr>
            <a:normAutofit lnSpcReduction="10000"/>
          </a:bodyPr>
          <a:lstStyle/>
          <a:p>
            <a:pPr marL="342900" indent="-342900">
              <a:buFont typeface="Arial" panose="020B0604020202020204" pitchFamily="34" charset="0"/>
              <a:buChar char="•"/>
            </a:pPr>
            <a:r>
              <a:rPr lang="en-IE" sz="2400" dirty="0" smtClean="0"/>
              <a:t>Psychology</a:t>
            </a:r>
            <a:r>
              <a:rPr lang="en-IE" sz="2400" b="0" dirty="0" smtClean="0"/>
              <a:t>- people find it difficult to change, afraid of job loss, demotion, loss of pay and reputation</a:t>
            </a:r>
          </a:p>
          <a:p>
            <a:pPr marL="342900" indent="-342900">
              <a:buFont typeface="Arial" panose="020B0604020202020204" pitchFamily="34" charset="0"/>
              <a:buChar char="•"/>
            </a:pPr>
            <a:r>
              <a:rPr lang="en-IE" sz="2400" dirty="0" smtClean="0"/>
              <a:t>Confidence-</a:t>
            </a:r>
            <a:r>
              <a:rPr lang="en-IE" sz="2400" b="0" dirty="0" smtClean="0"/>
              <a:t> management may lack the confidante in workers ability to cope with change or workers themselves might not have confidence in their own ability </a:t>
            </a:r>
          </a:p>
          <a:p>
            <a:pPr marL="342900" indent="-342900">
              <a:buFont typeface="Arial" panose="020B0604020202020204" pitchFamily="34" charset="0"/>
              <a:buChar char="•"/>
            </a:pPr>
            <a:r>
              <a:rPr lang="en-IE" sz="2400" dirty="0" smtClean="0"/>
              <a:t>Communication</a:t>
            </a:r>
            <a:r>
              <a:rPr lang="en-IE" sz="2400" b="0" dirty="0" smtClean="0"/>
              <a:t>- staff may be unware of the reasons of change </a:t>
            </a:r>
          </a:p>
          <a:p>
            <a:pPr marL="342900" indent="-342900">
              <a:buFont typeface="Arial" panose="020B0604020202020204" pitchFamily="34" charset="0"/>
              <a:buChar char="•"/>
            </a:pPr>
            <a:r>
              <a:rPr lang="en-IE" sz="2400" dirty="0" smtClean="0"/>
              <a:t>Disagree</a:t>
            </a:r>
            <a:r>
              <a:rPr lang="en-IE" sz="2400" b="0" dirty="0" smtClean="0"/>
              <a:t> – with the reasons for the change or fear the changes will not work</a:t>
            </a:r>
          </a:p>
          <a:p>
            <a:pPr marL="342900" indent="-342900">
              <a:buFont typeface="Arial" panose="020B0604020202020204" pitchFamily="34" charset="0"/>
              <a:buChar char="•"/>
            </a:pPr>
            <a:r>
              <a:rPr lang="en-IE" sz="2400" dirty="0" smtClean="0"/>
              <a:t>Laziness-</a:t>
            </a:r>
            <a:r>
              <a:rPr lang="en-IE" sz="2400" b="0" dirty="0" smtClean="0"/>
              <a:t> employees might resist change because they don’t want the hassle involved</a:t>
            </a:r>
            <a:endParaRPr lang="en-IE" sz="2400" b="0" dirty="0"/>
          </a:p>
        </p:txBody>
      </p:sp>
    </p:spTree>
    <p:extLst>
      <p:ext uri="{BB962C8B-B14F-4D97-AF65-F5344CB8AC3E}">
        <p14:creationId xmlns:p14="http://schemas.microsoft.com/office/powerpoint/2010/main" xmlns="" val="1919168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idx="1"/>
          </p:nvPr>
        </p:nvSpPr>
        <p:spPr/>
        <p:txBody>
          <a:bodyPr>
            <a:normAutofit/>
          </a:bodyPr>
          <a:lstStyle/>
          <a:p>
            <a:r>
              <a:rPr lang="en-IE" sz="4000" dirty="0" smtClean="0"/>
              <a:t>How can a business manage change successfully ?</a:t>
            </a:r>
            <a:endParaRPr lang="en-IE" sz="4000" dirty="0"/>
          </a:p>
        </p:txBody>
      </p:sp>
      <p:pic>
        <p:nvPicPr>
          <p:cNvPr id="5122" name="Picture 2" descr="C:\Program Files (x86)\Microsoft Office\MEDIA\CAGCAT10\j0195812.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3568" y="3861048"/>
            <a:ext cx="6408712" cy="1824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61479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571184" cy="1371600"/>
          </a:xfrm>
        </p:spPr>
        <p:txBody>
          <a:bodyPr/>
          <a:lstStyle/>
          <a:p>
            <a:r>
              <a:rPr lang="en-IE" dirty="0" smtClean="0"/>
              <a:t>How to manage  </a:t>
            </a:r>
            <a:r>
              <a:rPr lang="en-IE" dirty="0"/>
              <a:t>for change </a:t>
            </a:r>
          </a:p>
        </p:txBody>
      </p:sp>
      <p:sp>
        <p:nvSpPr>
          <p:cNvPr id="3" name="Content Placeholder 2"/>
          <p:cNvSpPr>
            <a:spLocks noGrp="1"/>
          </p:cNvSpPr>
          <p:nvPr>
            <p:ph idx="1"/>
          </p:nvPr>
        </p:nvSpPr>
        <p:spPr>
          <a:xfrm>
            <a:off x="457200" y="1484784"/>
            <a:ext cx="7620000" cy="5112568"/>
          </a:xfrm>
        </p:spPr>
        <p:txBody>
          <a:bodyPr>
            <a:normAutofit/>
          </a:bodyPr>
          <a:lstStyle/>
          <a:p>
            <a:pPr marL="342900" indent="-342900">
              <a:buFont typeface="Arial" panose="020B0604020202020204" pitchFamily="34" charset="0"/>
              <a:buChar char="•"/>
            </a:pPr>
            <a:r>
              <a:rPr lang="en-IE" dirty="0" smtClean="0"/>
              <a:t>Consultation and communication with staff</a:t>
            </a:r>
            <a:r>
              <a:rPr lang="en-IE" b="0" dirty="0" smtClean="0"/>
              <a:t>: </a:t>
            </a:r>
            <a:r>
              <a:rPr lang="en-IE" sz="2400" b="0" dirty="0" smtClean="0"/>
              <a:t>manager need to discuss ideas for change with staff and trade unions. If staff are not included in the process they are more likely to resist the changes. Open and honest communication will help to reduce worries, uncertainty and gossip.</a:t>
            </a:r>
          </a:p>
          <a:p>
            <a:pPr marL="342900" indent="-342900">
              <a:buFont typeface="Arial" panose="020B0604020202020204" pitchFamily="34" charset="0"/>
              <a:buChar char="•"/>
            </a:pPr>
            <a:endParaRPr lang="en-IE" sz="2400" b="0" dirty="0"/>
          </a:p>
          <a:p>
            <a:pPr marL="342900" indent="-342900">
              <a:buFont typeface="Arial" panose="020B0604020202020204" pitchFamily="34" charset="0"/>
              <a:buChar char="•"/>
            </a:pPr>
            <a:r>
              <a:rPr lang="en-IE" sz="2400" dirty="0" smtClean="0"/>
              <a:t>Create a culture of change</a:t>
            </a:r>
            <a:r>
              <a:rPr lang="en-IE" sz="2400" b="0" dirty="0" smtClean="0"/>
              <a:t>: Happens if all workers believe change is good and have a positive attitude to change. Manager must lead by example </a:t>
            </a:r>
            <a:endParaRPr lang="en-IE" sz="2400" b="0" dirty="0"/>
          </a:p>
        </p:txBody>
      </p:sp>
    </p:spTree>
    <p:extLst>
      <p:ext uri="{BB962C8B-B14F-4D97-AF65-F5344CB8AC3E}">
        <p14:creationId xmlns:p14="http://schemas.microsoft.com/office/powerpoint/2010/main" xmlns="" val="1115921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idx="1"/>
          </p:nvPr>
        </p:nvSpPr>
        <p:spPr/>
        <p:txBody>
          <a:bodyPr/>
          <a:lstStyle/>
          <a:p>
            <a:r>
              <a:rPr lang="en-IE" dirty="0" smtClean="0"/>
              <a:t>Training: </a:t>
            </a:r>
            <a:r>
              <a:rPr lang="en-IE" b="0" dirty="0" smtClean="0"/>
              <a:t>Employees need to be trained in all the skills needed to adapt to change. This will help to overcome their resistance and the fear that they will not be able to do their new work.</a:t>
            </a:r>
          </a:p>
          <a:p>
            <a:endParaRPr lang="en-IE" dirty="0"/>
          </a:p>
          <a:p>
            <a:r>
              <a:rPr lang="en-IE" dirty="0" smtClean="0"/>
              <a:t>Teamwork: </a:t>
            </a:r>
            <a:r>
              <a:rPr lang="en-IE" b="0" dirty="0" smtClean="0"/>
              <a:t>Matrix/team structure with each employee responsible for clearly stated goal</a:t>
            </a:r>
          </a:p>
          <a:p>
            <a:endParaRPr lang="en-IE" dirty="0"/>
          </a:p>
          <a:p>
            <a:r>
              <a:rPr lang="en-IE" dirty="0" smtClean="0"/>
              <a:t>Promote a facilitator management style: </a:t>
            </a:r>
            <a:r>
              <a:rPr lang="en-IE" b="0" dirty="0" smtClean="0"/>
              <a:t>managers believe staff enjoy work, have the ambition and are open to change </a:t>
            </a:r>
            <a:r>
              <a:rPr lang="en-IE" b="0" dirty="0" err="1" smtClean="0"/>
              <a:t>e,g</a:t>
            </a:r>
            <a:r>
              <a:rPr lang="en-IE" b="0" dirty="0" smtClean="0"/>
              <a:t> Theory Y </a:t>
            </a:r>
            <a:endParaRPr lang="en-IE" b="0" dirty="0"/>
          </a:p>
        </p:txBody>
      </p:sp>
    </p:spTree>
    <p:extLst>
      <p:ext uri="{BB962C8B-B14F-4D97-AF65-F5344CB8AC3E}">
        <p14:creationId xmlns:p14="http://schemas.microsoft.com/office/powerpoint/2010/main" xmlns="" val="24210833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idx="1"/>
          </p:nvPr>
        </p:nvSpPr>
        <p:spPr/>
        <p:txBody>
          <a:bodyPr/>
          <a:lstStyle/>
          <a:p>
            <a:r>
              <a:rPr lang="en-IE" dirty="0" smtClean="0"/>
              <a:t>Promote employee empowerment: </a:t>
            </a:r>
            <a:r>
              <a:rPr lang="en-IE" b="0" dirty="0" smtClean="0"/>
              <a:t>workers are encouraged to make their own decisions and take greater control of their jobs. They must be allowed to have an input into the change</a:t>
            </a:r>
          </a:p>
          <a:p>
            <a:endParaRPr lang="en-IE" dirty="0"/>
          </a:p>
          <a:p>
            <a:endParaRPr lang="en-IE" dirty="0" smtClean="0"/>
          </a:p>
          <a:p>
            <a:r>
              <a:rPr lang="en-IE" dirty="0" smtClean="0"/>
              <a:t>Promote a commitment quality </a:t>
            </a:r>
            <a:r>
              <a:rPr lang="en-IE" b="0" dirty="0" smtClean="0"/>
              <a:t>: workers believe in quality of all the task they are involved in </a:t>
            </a:r>
            <a:endParaRPr lang="en-IE" b="0" dirty="0"/>
          </a:p>
        </p:txBody>
      </p:sp>
    </p:spTree>
    <p:extLst>
      <p:ext uri="{BB962C8B-B14F-4D97-AF65-F5344CB8AC3E}">
        <p14:creationId xmlns:p14="http://schemas.microsoft.com/office/powerpoint/2010/main" xmlns="" val="495879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idx="1"/>
          </p:nvPr>
        </p:nvSpPr>
        <p:spPr/>
        <p:txBody>
          <a:bodyPr>
            <a:normAutofit/>
          </a:bodyPr>
          <a:lstStyle/>
          <a:p>
            <a:r>
              <a:rPr lang="en-IE" sz="4800" dirty="0" smtClean="0"/>
              <a:t>What might cause a change that could effect a business </a:t>
            </a:r>
            <a:endParaRPr lang="en-IE" sz="4800" dirty="0"/>
          </a:p>
        </p:txBody>
      </p:sp>
      <p:pic>
        <p:nvPicPr>
          <p:cNvPr id="2050" name="Picture 2" descr="C:\Users\User\AppData\Local\Microsoft\Windows\Temporary Internet Files\Content.IE5\FAHM32T0\iStock_000011408791XSmall4[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0" y="3861048"/>
            <a:ext cx="3305175" cy="20162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202098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Result</a:t>
            </a:r>
            <a:endParaRPr lang="en-IE" dirty="0"/>
          </a:p>
        </p:txBody>
      </p:sp>
      <p:sp>
        <p:nvSpPr>
          <p:cNvPr id="3" name="Content Placeholder 2"/>
          <p:cNvSpPr>
            <a:spLocks noGrp="1"/>
          </p:cNvSpPr>
          <p:nvPr>
            <p:ph idx="1"/>
          </p:nvPr>
        </p:nvSpPr>
        <p:spPr/>
        <p:txBody>
          <a:bodyPr>
            <a:noAutofit/>
          </a:bodyPr>
          <a:lstStyle/>
          <a:p>
            <a:pPr marL="342900" indent="-342900">
              <a:buFont typeface="Wingdings" panose="05000000000000000000" pitchFamily="2" charset="2"/>
              <a:buChar char="§"/>
            </a:pPr>
            <a:r>
              <a:rPr lang="en-IE" sz="4800" b="0" dirty="0" smtClean="0"/>
              <a:t>Flexible managers and employees who are willing and able to adapt to the changes needs to constantly improve the business </a:t>
            </a:r>
            <a:endParaRPr lang="en-IE" sz="4800" b="0" dirty="0"/>
          </a:p>
        </p:txBody>
      </p:sp>
    </p:spTree>
    <p:extLst>
      <p:ext uri="{BB962C8B-B14F-4D97-AF65-F5344CB8AC3E}">
        <p14:creationId xmlns:p14="http://schemas.microsoft.com/office/powerpoint/2010/main" xmlns="" val="4110452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idx="1"/>
          </p:nvPr>
        </p:nvSpPr>
        <p:spPr/>
        <p:txBody>
          <a:bodyPr/>
          <a:lstStyle/>
          <a:p>
            <a:r>
              <a:rPr lang="en-IE" dirty="0" smtClean="0"/>
              <a:t>What type of management style and type of employee is ideal for making a change within a business?</a:t>
            </a:r>
          </a:p>
          <a:p>
            <a:endParaRPr lang="en-IE" dirty="0"/>
          </a:p>
          <a:p>
            <a:endParaRPr lang="en-IE" dirty="0"/>
          </a:p>
        </p:txBody>
      </p:sp>
      <p:pic>
        <p:nvPicPr>
          <p:cNvPr id="1026" name="Picture 2" descr="C:\Users\User\AppData\Local\Microsoft\Windows\Temporary Internet Files\Content.IE5\T1TP7AL7\php[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704" y="2996952"/>
            <a:ext cx="4968552" cy="23717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2430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211144" cy="1371600"/>
          </a:xfrm>
        </p:spPr>
        <p:txBody>
          <a:bodyPr/>
          <a:lstStyle/>
          <a:p>
            <a:r>
              <a:rPr lang="en-IE" dirty="0" smtClean="0"/>
              <a:t>Controller to Facilitator Manager </a:t>
            </a:r>
            <a:endParaRPr lang="en-IE" dirty="0"/>
          </a:p>
        </p:txBody>
      </p:sp>
      <p:sp>
        <p:nvSpPr>
          <p:cNvPr id="3" name="Content Placeholder 2"/>
          <p:cNvSpPr>
            <a:spLocks noGrp="1"/>
          </p:cNvSpPr>
          <p:nvPr>
            <p:ph idx="1"/>
          </p:nvPr>
        </p:nvSpPr>
        <p:spPr/>
        <p:txBody>
          <a:bodyPr/>
          <a:lstStyle/>
          <a:p>
            <a:r>
              <a:rPr lang="en-IE" dirty="0" smtClean="0"/>
              <a:t>Usually managers control all of their staff in an autocratic style (Theory X) </a:t>
            </a:r>
            <a:r>
              <a:rPr lang="en-IE" dirty="0" err="1" smtClean="0"/>
              <a:t>e,g</a:t>
            </a:r>
            <a:r>
              <a:rPr lang="en-IE" dirty="0" smtClean="0"/>
              <a:t> employees have no say in decision making .- Controller </a:t>
            </a:r>
          </a:p>
          <a:p>
            <a:endParaRPr lang="en-IE" dirty="0"/>
          </a:p>
          <a:p>
            <a:r>
              <a:rPr lang="en-IE" dirty="0" smtClean="0"/>
              <a:t>Managers who become more willing to trust their staff and value their ideas/view in decision making become less controlling/more facilitating </a:t>
            </a:r>
            <a:r>
              <a:rPr lang="en-IE" dirty="0" err="1" smtClean="0"/>
              <a:t>e,g</a:t>
            </a:r>
            <a:r>
              <a:rPr lang="en-IE" dirty="0" smtClean="0"/>
              <a:t> Autocratic style of management  </a:t>
            </a:r>
            <a:r>
              <a:rPr lang="en-IE" dirty="0"/>
              <a:t>(</a:t>
            </a:r>
            <a:r>
              <a:rPr lang="en-IE" dirty="0" smtClean="0"/>
              <a:t>Theory Y)</a:t>
            </a:r>
            <a:endParaRPr lang="en-IE" dirty="0"/>
          </a:p>
        </p:txBody>
      </p:sp>
    </p:spTree>
    <p:extLst>
      <p:ext uri="{BB962C8B-B14F-4D97-AF65-F5344CB8AC3E}">
        <p14:creationId xmlns:p14="http://schemas.microsoft.com/office/powerpoint/2010/main" xmlns="" val="743959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067128" cy="1371600"/>
          </a:xfrm>
        </p:spPr>
        <p:txBody>
          <a:bodyPr/>
          <a:lstStyle/>
          <a:p>
            <a:r>
              <a:rPr lang="en-IE" dirty="0" smtClean="0"/>
              <a:t>Facilitator Manager </a:t>
            </a:r>
            <a:endParaRPr lang="en-IE"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IE" dirty="0" smtClean="0"/>
              <a:t>Encourages employees empowerment and provides the recourses necessary for this </a:t>
            </a:r>
          </a:p>
          <a:p>
            <a:pPr marL="342900" indent="-342900">
              <a:buFont typeface="Arial" panose="020B0604020202020204" pitchFamily="34" charset="0"/>
              <a:buChar char="•"/>
            </a:pPr>
            <a:r>
              <a:rPr lang="en-IE" dirty="0" smtClean="0"/>
              <a:t>Provides interesting and challenging work </a:t>
            </a:r>
          </a:p>
          <a:p>
            <a:pPr marL="342900" indent="-342900">
              <a:buFont typeface="Arial" panose="020B0604020202020204" pitchFamily="34" charset="0"/>
              <a:buChar char="•"/>
            </a:pPr>
            <a:r>
              <a:rPr lang="en-IE" dirty="0" smtClean="0"/>
              <a:t>Encourages staff to achieve their potential </a:t>
            </a:r>
          </a:p>
          <a:p>
            <a:pPr marL="342900" indent="-342900">
              <a:buFont typeface="Arial" panose="020B0604020202020204" pitchFamily="34" charset="0"/>
              <a:buChar char="•"/>
            </a:pPr>
            <a:r>
              <a:rPr lang="en-IE" dirty="0" smtClean="0"/>
              <a:t>Encourages training </a:t>
            </a:r>
            <a:r>
              <a:rPr lang="en-IE" dirty="0" err="1" smtClean="0"/>
              <a:t>e,g</a:t>
            </a:r>
            <a:r>
              <a:rPr lang="en-IE" dirty="0" smtClean="0"/>
              <a:t> learn new skills</a:t>
            </a:r>
          </a:p>
          <a:p>
            <a:pPr marL="342900" indent="-342900">
              <a:buFont typeface="Arial" panose="020B0604020202020204" pitchFamily="34" charset="0"/>
              <a:buChar char="•"/>
            </a:pPr>
            <a:r>
              <a:rPr lang="en-IE" dirty="0" smtClean="0"/>
              <a:t>Consults with staff regularly to get their ideas and knowledge </a:t>
            </a:r>
          </a:p>
          <a:p>
            <a:pPr marL="342900" indent="-342900">
              <a:buFont typeface="Arial" panose="020B0604020202020204" pitchFamily="34" charset="0"/>
              <a:buChar char="•"/>
            </a:pPr>
            <a:r>
              <a:rPr lang="en-IE" dirty="0" smtClean="0"/>
              <a:t>Provide praise, recognition and rewards</a:t>
            </a:r>
            <a:endParaRPr lang="en-IE" dirty="0"/>
          </a:p>
        </p:txBody>
      </p:sp>
    </p:spTree>
    <p:extLst>
      <p:ext uri="{BB962C8B-B14F-4D97-AF65-F5344CB8AC3E}">
        <p14:creationId xmlns:p14="http://schemas.microsoft.com/office/powerpoint/2010/main" xmlns="" val="3735389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015336" cy="900018"/>
          </a:xfrm>
        </p:spPr>
        <p:txBody>
          <a:bodyPr>
            <a:normAutofit fontScale="90000"/>
          </a:bodyPr>
          <a:lstStyle/>
          <a:p>
            <a:r>
              <a:rPr lang="en-IE" dirty="0" smtClean="0"/>
              <a:t>Controller to Facilitator </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10114774"/>
              </p:ext>
            </p:extLst>
          </p:nvPr>
        </p:nvGraphicFramePr>
        <p:xfrm>
          <a:off x="457200" y="1752600"/>
          <a:ext cx="76200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184079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idx="1"/>
          </p:nvPr>
        </p:nvSpPr>
        <p:spPr/>
        <p:txBody>
          <a:bodyPr>
            <a:normAutofit/>
          </a:bodyPr>
          <a:lstStyle/>
          <a:p>
            <a:r>
              <a:rPr lang="en-IE" sz="4800" dirty="0" smtClean="0"/>
              <a:t>Employee  Empowerment what is it? </a:t>
            </a:r>
            <a:endParaRPr lang="en-IE" sz="4800" dirty="0"/>
          </a:p>
        </p:txBody>
      </p:sp>
      <p:pic>
        <p:nvPicPr>
          <p:cNvPr id="2050" name="Picture 2" descr="C:\Users\User\AppData\Local\Microsoft\Windows\Temporary Internet Files\Content.IE5\64KCOA0X\NUMSA-graphic-300x269[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704" y="3510839"/>
            <a:ext cx="5616624" cy="25622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430843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15200" cy="1371600"/>
          </a:xfrm>
        </p:spPr>
        <p:txBody>
          <a:bodyPr/>
          <a:lstStyle/>
          <a:p>
            <a:r>
              <a:rPr lang="en-IE" dirty="0" smtClean="0"/>
              <a:t>Employee empowerment </a:t>
            </a:r>
            <a:endParaRPr lang="en-IE"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IE" sz="2800" dirty="0" smtClean="0"/>
              <a:t>Giving power and responsibility to workers. Workers are encouraged to make their own decisions and take greater control of their jobs</a:t>
            </a:r>
            <a:endParaRPr lang="en-IE" sz="2800" dirty="0"/>
          </a:p>
        </p:txBody>
      </p:sp>
      <p:pic>
        <p:nvPicPr>
          <p:cNvPr id="3074" name="Picture 2" descr="C:\Users\User\AppData\Local\Microsoft\Windows\Temporary Internet Files\Content.IE5\989DOE3D\workers[1].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27984" y="3717032"/>
            <a:ext cx="3609975" cy="2362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85032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43192" cy="1371600"/>
          </a:xfrm>
        </p:spPr>
        <p:txBody>
          <a:bodyPr>
            <a:normAutofit/>
          </a:bodyPr>
          <a:lstStyle/>
          <a:p>
            <a:r>
              <a:rPr lang="en-IE" dirty="0" smtClean="0"/>
              <a:t>Improving employee Empowerment </a:t>
            </a:r>
            <a:endParaRPr lang="en-IE"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IE" sz="2400" dirty="0" smtClean="0"/>
              <a:t>Training – </a:t>
            </a:r>
            <a:r>
              <a:rPr lang="en-IE" sz="2400" b="0" dirty="0" smtClean="0"/>
              <a:t>For both Managers and Employees</a:t>
            </a:r>
          </a:p>
          <a:p>
            <a:pPr marL="457200" indent="-457200">
              <a:buFont typeface="+mj-lt"/>
              <a:buAutoNum type="arabicPeriod"/>
            </a:pPr>
            <a:r>
              <a:rPr lang="en-IE" sz="2400" dirty="0" smtClean="0"/>
              <a:t>Facilitator Approach- </a:t>
            </a:r>
            <a:r>
              <a:rPr lang="en-IE" sz="2400" b="0" dirty="0" smtClean="0"/>
              <a:t>managers must be in favour of empowerment approach </a:t>
            </a:r>
          </a:p>
          <a:p>
            <a:pPr marL="457200" indent="-457200">
              <a:buFont typeface="+mj-lt"/>
              <a:buAutoNum type="arabicPeriod"/>
            </a:pPr>
            <a:r>
              <a:rPr lang="en-IE" sz="2400" dirty="0" smtClean="0"/>
              <a:t>Rewards- </a:t>
            </a:r>
            <a:r>
              <a:rPr lang="en-IE" sz="2400" b="0" dirty="0" smtClean="0"/>
              <a:t>encourage staff to take in extra responsibilities</a:t>
            </a:r>
          </a:p>
          <a:p>
            <a:pPr marL="457200" indent="-457200">
              <a:buFont typeface="+mj-lt"/>
              <a:buAutoNum type="arabicPeriod"/>
            </a:pPr>
            <a:r>
              <a:rPr lang="en-IE" sz="2400" dirty="0" smtClean="0"/>
              <a:t>Consultation- </a:t>
            </a:r>
            <a:r>
              <a:rPr lang="en-IE" sz="2400" b="0" dirty="0" smtClean="0"/>
              <a:t>meet regularly with staff and listen to their ideas</a:t>
            </a:r>
          </a:p>
          <a:p>
            <a:pPr marL="457200" indent="-457200">
              <a:buFont typeface="+mj-lt"/>
              <a:buAutoNum type="arabicPeriod"/>
            </a:pPr>
            <a:r>
              <a:rPr lang="en-IE" sz="2400" dirty="0" smtClean="0"/>
              <a:t>Teamwork- </a:t>
            </a:r>
            <a:r>
              <a:rPr lang="en-IE" sz="2400" b="0" dirty="0" smtClean="0"/>
              <a:t>workers need to co-operate and work as a team </a:t>
            </a:r>
            <a:endParaRPr lang="en-IE" sz="2400" b="0" dirty="0"/>
          </a:p>
        </p:txBody>
      </p:sp>
    </p:spTree>
    <p:extLst>
      <p:ext uri="{BB962C8B-B14F-4D97-AF65-F5344CB8AC3E}">
        <p14:creationId xmlns:p14="http://schemas.microsoft.com/office/powerpoint/2010/main" xmlns="" val="7136407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t>Empowerment </a:t>
            </a:r>
            <a:endParaRPr lang="en-IE"/>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02676579"/>
              </p:ext>
            </p:extLst>
          </p:nvPr>
        </p:nvGraphicFramePr>
        <p:xfrm>
          <a:off x="457200" y="1752600"/>
          <a:ext cx="7620000" cy="4772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585793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Team Work</a:t>
            </a:r>
            <a:endParaRPr lang="en-IE" dirty="0"/>
          </a:p>
        </p:txBody>
      </p:sp>
      <p:sp>
        <p:nvSpPr>
          <p:cNvPr id="3" name="Content Placeholder 2"/>
          <p:cNvSpPr>
            <a:spLocks noGrp="1"/>
          </p:cNvSpPr>
          <p:nvPr>
            <p:ph idx="1"/>
          </p:nvPr>
        </p:nvSpPr>
        <p:spPr/>
        <p:txBody>
          <a:bodyPr/>
          <a:lstStyle/>
          <a:p>
            <a:r>
              <a:rPr lang="en-IE" b="0" dirty="0" smtClean="0"/>
              <a:t>Bringing people together to work towards a common goal </a:t>
            </a:r>
          </a:p>
          <a:p>
            <a:r>
              <a:rPr lang="en-IE" dirty="0" smtClean="0"/>
              <a:t>How teams are formed:</a:t>
            </a:r>
          </a:p>
          <a:p>
            <a:pPr>
              <a:buFont typeface="Arial" pitchFamily="34" charset="0"/>
              <a:buChar char="•"/>
            </a:pPr>
            <a:r>
              <a:rPr lang="en-IE" dirty="0" smtClean="0"/>
              <a:t>Forming: </a:t>
            </a:r>
            <a:r>
              <a:rPr lang="en-IE" b="0" dirty="0" smtClean="0"/>
              <a:t>form a team with the right combination of skills, technical knowledge, problem solving and communication skills </a:t>
            </a:r>
          </a:p>
          <a:p>
            <a:pPr>
              <a:buFont typeface="Arial" pitchFamily="34" charset="0"/>
              <a:buChar char="•"/>
            </a:pPr>
            <a:r>
              <a:rPr lang="en-IE" dirty="0" smtClean="0"/>
              <a:t>Storming: </a:t>
            </a:r>
            <a:r>
              <a:rPr lang="en-IE" b="0" dirty="0" smtClean="0"/>
              <a:t>Members are given roles </a:t>
            </a:r>
            <a:r>
              <a:rPr lang="en-IE" b="0" dirty="0" err="1" smtClean="0"/>
              <a:t>e,g</a:t>
            </a:r>
            <a:r>
              <a:rPr lang="en-IE" b="0" dirty="0" smtClean="0"/>
              <a:t> team leader, decision recorder but all members have equal say </a:t>
            </a:r>
          </a:p>
          <a:p>
            <a:pPr>
              <a:buFont typeface="Arial" pitchFamily="34" charset="0"/>
              <a:buChar char="•"/>
            </a:pPr>
            <a:r>
              <a:rPr lang="en-IE" dirty="0" err="1" smtClean="0"/>
              <a:t>Norming</a:t>
            </a:r>
            <a:r>
              <a:rPr lang="en-IE" b="0" dirty="0" smtClean="0"/>
              <a:t>: establishing good ground rules so team work can work well together. Conflicts will arise but should be around the task not personal clashes </a:t>
            </a:r>
          </a:p>
          <a:p>
            <a:pPr>
              <a:buFont typeface="Arial" pitchFamily="34" charset="0"/>
              <a:buChar char="•"/>
            </a:pPr>
            <a:r>
              <a:rPr lang="en-IE" dirty="0" smtClean="0"/>
              <a:t>Performing</a:t>
            </a:r>
            <a:r>
              <a:rPr lang="en-IE" b="0" dirty="0" smtClean="0"/>
              <a:t>: once formed, the team needs to work together to achieve the goals it was set up to achieve </a:t>
            </a:r>
            <a:endParaRPr lang="en-IE"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Causes of change </a:t>
            </a:r>
            <a:endParaRPr lang="en-IE"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IE" sz="3200" b="0" dirty="0" smtClean="0"/>
              <a:t>Changing of technology </a:t>
            </a:r>
          </a:p>
          <a:p>
            <a:pPr marL="457200" indent="-457200">
              <a:buFont typeface="+mj-lt"/>
              <a:buAutoNum type="arabicPeriod"/>
            </a:pPr>
            <a:r>
              <a:rPr lang="en-IE" sz="3200" b="0" dirty="0" smtClean="0"/>
              <a:t>Changing of laws and regulations</a:t>
            </a:r>
          </a:p>
          <a:p>
            <a:pPr marL="457200" indent="-457200">
              <a:buFont typeface="+mj-lt"/>
              <a:buAutoNum type="arabicPeriod"/>
            </a:pPr>
            <a:r>
              <a:rPr lang="en-IE" sz="3200" b="0" dirty="0" smtClean="0"/>
              <a:t>Changing of customers expectations</a:t>
            </a:r>
          </a:p>
          <a:p>
            <a:pPr marL="457200" indent="-457200">
              <a:buFont typeface="+mj-lt"/>
              <a:buAutoNum type="arabicPeriod"/>
            </a:pPr>
            <a:r>
              <a:rPr lang="en-IE" sz="3200" b="0" dirty="0" smtClean="0"/>
              <a:t>Changing of competitors</a:t>
            </a:r>
          </a:p>
          <a:p>
            <a:pPr marL="457200" indent="-457200">
              <a:buFont typeface="+mj-lt"/>
              <a:buAutoNum type="arabicPeriod"/>
            </a:pPr>
            <a:r>
              <a:rPr lang="en-IE" sz="3200" b="0" dirty="0" smtClean="0"/>
              <a:t>Changing of employee expectations</a:t>
            </a:r>
          </a:p>
          <a:p>
            <a:endParaRPr lang="en-IE" sz="3200" b="0" dirty="0" smtClean="0"/>
          </a:p>
          <a:p>
            <a:pPr marL="457200" indent="-457200">
              <a:buFont typeface="+mj-lt"/>
              <a:buAutoNum type="arabicPeriod"/>
            </a:pPr>
            <a:endParaRPr lang="en-IE" sz="3200" dirty="0"/>
          </a:p>
        </p:txBody>
      </p:sp>
    </p:spTree>
    <p:extLst>
      <p:ext uri="{BB962C8B-B14F-4D97-AF65-F5344CB8AC3E}">
        <p14:creationId xmlns:p14="http://schemas.microsoft.com/office/powerpoint/2010/main" xmlns="" val="19220502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1044034"/>
          </a:xfrm>
        </p:spPr>
        <p:txBody>
          <a:bodyPr/>
          <a:lstStyle/>
          <a:p>
            <a:r>
              <a:rPr lang="en-IE" dirty="0" smtClean="0"/>
              <a:t>Teamwork</a:t>
            </a:r>
            <a:endParaRPr lang="en-IE" dirty="0"/>
          </a:p>
        </p:txBody>
      </p:sp>
      <p:graphicFrame>
        <p:nvGraphicFramePr>
          <p:cNvPr id="5" name="Content Placeholder 4"/>
          <p:cNvGraphicFramePr>
            <a:graphicFrameLocks noGrp="1"/>
          </p:cNvGraphicFramePr>
          <p:nvPr>
            <p:ph idx="1"/>
          </p:nvPr>
        </p:nvGraphicFramePr>
        <p:xfrm>
          <a:off x="457200" y="1752600"/>
          <a:ext cx="7620000" cy="4412704"/>
        </p:xfrm>
        <a:graphic>
          <a:graphicData uri="http://schemas.openxmlformats.org/drawingml/2006/table">
            <a:tbl>
              <a:tblPr firstRow="1" bandRow="1">
                <a:tableStyleId>{5C22544A-7EE6-4342-B048-85BDC9FD1C3A}</a:tableStyleId>
              </a:tblPr>
              <a:tblGrid>
                <a:gridCol w="3810000"/>
                <a:gridCol w="3810000"/>
              </a:tblGrid>
              <a:tr h="558280">
                <a:tc>
                  <a:txBody>
                    <a:bodyPr/>
                    <a:lstStyle/>
                    <a:p>
                      <a:r>
                        <a:rPr lang="en-IE" dirty="0" smtClean="0"/>
                        <a:t>Benefits</a:t>
                      </a:r>
                      <a:endParaRPr lang="en-IE" dirty="0"/>
                    </a:p>
                  </a:txBody>
                  <a:tcPr/>
                </a:tc>
                <a:tc>
                  <a:txBody>
                    <a:bodyPr/>
                    <a:lstStyle/>
                    <a:p>
                      <a:r>
                        <a:rPr lang="en-IE" dirty="0" smtClean="0"/>
                        <a:t>Problems</a:t>
                      </a:r>
                      <a:endParaRPr lang="en-IE" dirty="0"/>
                    </a:p>
                  </a:txBody>
                  <a:tcPr/>
                </a:tc>
              </a:tr>
              <a:tr h="963606">
                <a:tc>
                  <a:txBody>
                    <a:bodyPr/>
                    <a:lstStyle/>
                    <a:p>
                      <a:r>
                        <a:rPr lang="en-IE" dirty="0" smtClean="0"/>
                        <a:t>Improved decisions as wider range of views and ideas </a:t>
                      </a:r>
                      <a:endParaRPr lang="en-IE" dirty="0"/>
                    </a:p>
                  </a:txBody>
                  <a:tcPr/>
                </a:tc>
                <a:tc>
                  <a:txBody>
                    <a:bodyPr/>
                    <a:lstStyle/>
                    <a:p>
                      <a:r>
                        <a:rPr lang="en-IE" dirty="0" smtClean="0"/>
                        <a:t>Personality clashes in a team</a:t>
                      </a:r>
                      <a:endParaRPr lang="en-IE" dirty="0"/>
                    </a:p>
                  </a:txBody>
                  <a:tcPr/>
                </a:tc>
              </a:tr>
              <a:tr h="963606">
                <a:tc>
                  <a:txBody>
                    <a:bodyPr/>
                    <a:lstStyle/>
                    <a:p>
                      <a:r>
                        <a:rPr lang="en-IE" dirty="0" smtClean="0"/>
                        <a:t>Improved motivation as employees have an input</a:t>
                      </a:r>
                      <a:endParaRPr lang="en-IE" dirty="0"/>
                    </a:p>
                  </a:txBody>
                  <a:tcPr/>
                </a:tc>
                <a:tc>
                  <a:txBody>
                    <a:bodyPr/>
                    <a:lstStyle/>
                    <a:p>
                      <a:r>
                        <a:rPr lang="en-IE" dirty="0" smtClean="0"/>
                        <a:t>Slow decisions making </a:t>
                      </a:r>
                      <a:endParaRPr lang="en-IE" dirty="0"/>
                    </a:p>
                  </a:txBody>
                  <a:tcPr/>
                </a:tc>
              </a:tr>
              <a:tr h="963606">
                <a:tc>
                  <a:txBody>
                    <a:bodyPr/>
                    <a:lstStyle/>
                    <a:p>
                      <a:r>
                        <a:rPr lang="en-IE" dirty="0" smtClean="0"/>
                        <a:t>Job satisfaction improved which reduces labour turnover</a:t>
                      </a:r>
                      <a:endParaRPr lang="en-IE" dirty="0"/>
                    </a:p>
                  </a:txBody>
                  <a:tcPr/>
                </a:tc>
                <a:tc>
                  <a:txBody>
                    <a:bodyPr/>
                    <a:lstStyle/>
                    <a:p>
                      <a:r>
                        <a:rPr lang="en-IE" dirty="0" smtClean="0"/>
                        <a:t>Strong personalities may dominate</a:t>
                      </a:r>
                      <a:endParaRPr lang="en-IE" dirty="0"/>
                    </a:p>
                  </a:txBody>
                  <a:tcPr/>
                </a:tc>
              </a:tr>
              <a:tr h="963606">
                <a:tc>
                  <a:txBody>
                    <a:bodyPr/>
                    <a:lstStyle/>
                    <a:p>
                      <a:r>
                        <a:rPr lang="en-IE" dirty="0" smtClean="0"/>
                        <a:t>Allows employees to learn leadership skills</a:t>
                      </a:r>
                      <a:endParaRPr lang="en-IE" dirty="0"/>
                    </a:p>
                  </a:txBody>
                  <a:tcPr/>
                </a:tc>
                <a:tc>
                  <a:txBody>
                    <a:bodyPr/>
                    <a:lstStyle/>
                    <a:p>
                      <a:endParaRPr lang="en-IE"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15200" cy="1371600"/>
          </a:xfrm>
        </p:spPr>
        <p:txBody>
          <a:bodyPr/>
          <a:lstStyle/>
          <a:p>
            <a:r>
              <a:rPr lang="en-IE" dirty="0" smtClean="0"/>
              <a:t>Total Quality Management (TQM)</a:t>
            </a:r>
            <a:endParaRPr lang="en-IE" dirty="0"/>
          </a:p>
        </p:txBody>
      </p:sp>
      <p:sp>
        <p:nvSpPr>
          <p:cNvPr id="3" name="Content Placeholder 2"/>
          <p:cNvSpPr>
            <a:spLocks noGrp="1"/>
          </p:cNvSpPr>
          <p:nvPr>
            <p:ph idx="1"/>
          </p:nvPr>
        </p:nvSpPr>
        <p:spPr/>
        <p:txBody>
          <a:bodyPr/>
          <a:lstStyle/>
          <a:p>
            <a:r>
              <a:rPr lang="en-IE" b="0" dirty="0" smtClean="0"/>
              <a:t>Is a concentrated and continued effort to create a culture of quality. Staff continually look at ways to improve quality of their products. It is a Japanese system. </a:t>
            </a:r>
            <a:r>
              <a:rPr lang="en-IE" b="0" dirty="0" err="1" smtClean="0"/>
              <a:t>E.g</a:t>
            </a:r>
            <a:r>
              <a:rPr lang="en-IE" b="0" dirty="0" smtClean="0"/>
              <a:t> R&amp;D department in Toyota</a:t>
            </a:r>
          </a:p>
          <a:p>
            <a:endParaRPr lang="en-IE" b="0" dirty="0" smtClean="0"/>
          </a:p>
          <a:p>
            <a:endParaRPr lang="en-IE" b="0" dirty="0"/>
          </a:p>
        </p:txBody>
      </p:sp>
      <p:graphicFrame>
        <p:nvGraphicFramePr>
          <p:cNvPr id="4" name="Diagram 3"/>
          <p:cNvGraphicFramePr/>
          <p:nvPr/>
        </p:nvGraphicFramePr>
        <p:xfrm>
          <a:off x="395536" y="3212976"/>
          <a:ext cx="7992888"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idx="1"/>
          </p:nvPr>
        </p:nvSpPr>
        <p:spPr/>
        <p:txBody>
          <a:bodyPr>
            <a:normAutofit/>
          </a:bodyPr>
          <a:lstStyle/>
          <a:p>
            <a:r>
              <a:rPr lang="en-IE" sz="4000" dirty="0" smtClean="0"/>
              <a:t>What would be the aims of TQM?</a:t>
            </a:r>
          </a:p>
          <a:p>
            <a:endParaRPr lang="en-IE" sz="4000" dirty="0"/>
          </a:p>
        </p:txBody>
      </p:sp>
      <p:grpSp>
        <p:nvGrpSpPr>
          <p:cNvPr id="1027" name="Group 3"/>
          <p:cNvGrpSpPr>
            <a:grpSpLocks/>
          </p:cNvGrpSpPr>
          <p:nvPr/>
        </p:nvGrpSpPr>
        <p:grpSpPr bwMode="auto">
          <a:xfrm>
            <a:off x="3851920" y="2996952"/>
            <a:ext cx="4495800" cy="2958058"/>
            <a:chOff x="1824" y="633"/>
            <a:chExt cx="2834" cy="2849"/>
          </a:xfrm>
        </p:grpSpPr>
        <p:sp>
          <p:nvSpPr>
            <p:cNvPr id="1028"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029"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030"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031"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AIMS of TQM</a:t>
            </a:r>
            <a:endParaRPr lang="en-IE" dirty="0"/>
          </a:p>
        </p:txBody>
      </p:sp>
      <p:sp>
        <p:nvSpPr>
          <p:cNvPr id="3" name="Content Placeholder 2"/>
          <p:cNvSpPr>
            <a:spLocks noGrp="1"/>
          </p:cNvSpPr>
          <p:nvPr>
            <p:ph idx="1"/>
          </p:nvPr>
        </p:nvSpPr>
        <p:spPr/>
        <p:txBody>
          <a:bodyPr>
            <a:normAutofit/>
          </a:bodyPr>
          <a:lstStyle/>
          <a:p>
            <a:pPr>
              <a:lnSpc>
                <a:spcPct val="120000"/>
              </a:lnSpc>
              <a:buFont typeface="Arial" pitchFamily="34" charset="0"/>
              <a:buChar char="•"/>
            </a:pPr>
            <a:r>
              <a:rPr lang="en-IE" dirty="0" smtClean="0"/>
              <a:t>Satisfying Customer needs</a:t>
            </a:r>
          </a:p>
          <a:p>
            <a:pPr>
              <a:lnSpc>
                <a:spcPct val="120000"/>
              </a:lnSpc>
              <a:buFont typeface="Arial" pitchFamily="34" charset="0"/>
              <a:buChar char="•"/>
            </a:pPr>
            <a:r>
              <a:rPr lang="en-IE" dirty="0" smtClean="0"/>
              <a:t>Continuous </a:t>
            </a:r>
            <a:r>
              <a:rPr lang="en-IE" b="0" dirty="0" smtClean="0"/>
              <a:t>improvement- if they don't improve competitors will overtake them </a:t>
            </a:r>
          </a:p>
          <a:p>
            <a:pPr>
              <a:lnSpc>
                <a:spcPct val="120000"/>
              </a:lnSpc>
              <a:buFont typeface="Arial" pitchFamily="34" charset="0"/>
              <a:buChar char="•"/>
            </a:pPr>
            <a:r>
              <a:rPr lang="en-IE" dirty="0" smtClean="0"/>
              <a:t>Highest quality products and services </a:t>
            </a:r>
          </a:p>
          <a:p>
            <a:pPr>
              <a:lnSpc>
                <a:spcPct val="120000"/>
              </a:lnSpc>
              <a:buFont typeface="Arial" pitchFamily="34" charset="0"/>
              <a:buChar char="•"/>
            </a:pPr>
            <a:r>
              <a:rPr lang="en-IE" dirty="0" smtClean="0"/>
              <a:t>Teamwork- </a:t>
            </a:r>
            <a:r>
              <a:rPr lang="en-IE" b="0" dirty="0" smtClean="0"/>
              <a:t>problem solving and idea generation </a:t>
            </a:r>
          </a:p>
          <a:p>
            <a:pPr>
              <a:lnSpc>
                <a:spcPct val="120000"/>
              </a:lnSpc>
              <a:buFont typeface="Arial" pitchFamily="34" charset="0"/>
              <a:buChar char="•"/>
            </a:pPr>
            <a:r>
              <a:rPr lang="en-IE" dirty="0" smtClean="0"/>
              <a:t>Zero defects- </a:t>
            </a:r>
            <a:r>
              <a:rPr lang="en-IE" b="0" dirty="0" smtClean="0"/>
              <a:t>eliminating faults in products</a:t>
            </a:r>
          </a:p>
          <a:p>
            <a:pPr>
              <a:lnSpc>
                <a:spcPct val="120000"/>
              </a:lnSpc>
              <a:buFont typeface="Arial" pitchFamily="34" charset="0"/>
              <a:buChar char="•"/>
            </a:pPr>
            <a:r>
              <a:rPr lang="en-IE" dirty="0" smtClean="0"/>
              <a:t>Create culture of continuous improvement and quality </a:t>
            </a:r>
          </a:p>
          <a:p>
            <a:pPr>
              <a:lnSpc>
                <a:spcPct val="120000"/>
              </a:lnSpc>
              <a:buFont typeface="Arial" pitchFamily="34" charset="0"/>
              <a:buChar char="•"/>
            </a:pPr>
            <a:r>
              <a:rPr lang="en-IE" dirty="0" smtClean="0"/>
              <a:t>Empowerment </a:t>
            </a:r>
          </a:p>
          <a:p>
            <a:pPr>
              <a:buFont typeface="Arial" pitchFamily="34" charset="0"/>
              <a:buChar char="•"/>
            </a:pPr>
            <a:endParaRPr lang="en-IE" dirty="0" smtClean="0"/>
          </a:p>
          <a:p>
            <a:pPr>
              <a:buFont typeface="Arial" pitchFamily="34" charset="0"/>
              <a:buChar char="•"/>
            </a:pPr>
            <a:endParaRPr lang="en-IE"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Implementing TQM </a:t>
            </a:r>
            <a:endParaRPr lang="en-IE" dirty="0"/>
          </a:p>
        </p:txBody>
      </p:sp>
      <p:sp>
        <p:nvSpPr>
          <p:cNvPr id="3" name="Content Placeholder 2"/>
          <p:cNvSpPr>
            <a:spLocks noGrp="1"/>
          </p:cNvSpPr>
          <p:nvPr>
            <p:ph idx="1"/>
          </p:nvPr>
        </p:nvSpPr>
        <p:spPr/>
        <p:txBody>
          <a:bodyPr/>
          <a:lstStyle/>
          <a:p>
            <a:pPr>
              <a:buFont typeface="Wingdings" pitchFamily="2" charset="2"/>
              <a:buChar char="ü"/>
            </a:pPr>
            <a:r>
              <a:rPr lang="en-IE" dirty="0" smtClean="0"/>
              <a:t> </a:t>
            </a:r>
            <a:r>
              <a:rPr lang="en-IE" sz="2800" b="0" dirty="0" smtClean="0"/>
              <a:t>Recruit high quality staff </a:t>
            </a:r>
          </a:p>
          <a:p>
            <a:pPr>
              <a:buFont typeface="Wingdings" pitchFamily="2" charset="2"/>
              <a:buChar char="ü"/>
            </a:pPr>
            <a:r>
              <a:rPr lang="en-IE" sz="2800" b="0" dirty="0" smtClean="0"/>
              <a:t>Increased customer satisfaction</a:t>
            </a:r>
          </a:p>
          <a:p>
            <a:pPr>
              <a:buFont typeface="Wingdings" pitchFamily="2" charset="2"/>
              <a:buChar char="ü"/>
            </a:pPr>
            <a:r>
              <a:rPr lang="en-IE" sz="2800" b="0" dirty="0" smtClean="0"/>
              <a:t>Goods of the highest quality </a:t>
            </a:r>
          </a:p>
          <a:p>
            <a:pPr>
              <a:buFont typeface="Wingdings" pitchFamily="2" charset="2"/>
              <a:buChar char="ü"/>
            </a:pPr>
            <a:r>
              <a:rPr lang="en-IE" sz="2800" b="0" dirty="0" smtClean="0"/>
              <a:t>Empowers employees</a:t>
            </a:r>
          </a:p>
          <a:p>
            <a:pPr>
              <a:buFont typeface="Wingdings" pitchFamily="2" charset="2"/>
              <a:buChar char="ü"/>
            </a:pPr>
            <a:r>
              <a:rPr lang="en-IE" sz="2800" b="0" dirty="0" smtClean="0"/>
              <a:t>Encourages teamwork's</a:t>
            </a:r>
          </a:p>
          <a:p>
            <a:pPr>
              <a:buFont typeface="Wingdings" pitchFamily="2" charset="2"/>
              <a:buChar char="ü"/>
            </a:pPr>
            <a:r>
              <a:rPr lang="en-IE" sz="2800" b="0" dirty="0" smtClean="0"/>
              <a:t>Quality discussion between all parts of the business</a:t>
            </a:r>
          </a:p>
          <a:p>
            <a:endParaRPr lang="en-IE"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TQM </a:t>
            </a:r>
            <a:endParaRPr lang="en-IE" dirty="0"/>
          </a:p>
        </p:txBody>
      </p:sp>
      <p:graphicFrame>
        <p:nvGraphicFramePr>
          <p:cNvPr id="4" name="Content Placeholder 3"/>
          <p:cNvGraphicFramePr>
            <a:graphicFrameLocks noGrp="1"/>
          </p:cNvGraphicFramePr>
          <p:nvPr>
            <p:ph idx="1"/>
          </p:nvPr>
        </p:nvGraphicFramePr>
        <p:xfrm>
          <a:off x="457200" y="1752600"/>
          <a:ext cx="7620000" cy="4124671"/>
        </p:xfrm>
        <a:graphic>
          <a:graphicData uri="http://schemas.openxmlformats.org/drawingml/2006/table">
            <a:tbl>
              <a:tblPr firstRow="1" bandRow="1">
                <a:tableStyleId>{5C22544A-7EE6-4342-B048-85BDC9FD1C3A}</a:tableStyleId>
              </a:tblPr>
              <a:tblGrid>
                <a:gridCol w="3810000"/>
                <a:gridCol w="3810000"/>
              </a:tblGrid>
              <a:tr h="415885">
                <a:tc>
                  <a:txBody>
                    <a:bodyPr/>
                    <a:lstStyle/>
                    <a:p>
                      <a:r>
                        <a:rPr lang="en-IE" dirty="0" smtClean="0"/>
                        <a:t>Advantages </a:t>
                      </a:r>
                      <a:endParaRPr lang="en-IE" dirty="0"/>
                    </a:p>
                  </a:txBody>
                  <a:tcPr/>
                </a:tc>
                <a:tc>
                  <a:txBody>
                    <a:bodyPr/>
                    <a:lstStyle/>
                    <a:p>
                      <a:r>
                        <a:rPr lang="en-IE" dirty="0" smtClean="0"/>
                        <a:t>Disadvantages </a:t>
                      </a:r>
                      <a:endParaRPr lang="en-IE" dirty="0"/>
                    </a:p>
                  </a:txBody>
                  <a:tcPr/>
                </a:tc>
              </a:tr>
              <a:tr h="415885">
                <a:tc>
                  <a:txBody>
                    <a:bodyPr/>
                    <a:lstStyle/>
                    <a:p>
                      <a:r>
                        <a:rPr lang="en-IE" dirty="0" smtClean="0"/>
                        <a:t>Better quality goods and services </a:t>
                      </a:r>
                      <a:endParaRPr lang="en-IE" dirty="0"/>
                    </a:p>
                  </a:txBody>
                  <a:tcPr/>
                </a:tc>
                <a:tc>
                  <a:txBody>
                    <a:bodyPr/>
                    <a:lstStyle/>
                    <a:p>
                      <a:r>
                        <a:rPr lang="en-IE" dirty="0" smtClean="0"/>
                        <a:t>Slow implementation</a:t>
                      </a:r>
                      <a:r>
                        <a:rPr lang="en-IE" baseline="0" dirty="0" smtClean="0"/>
                        <a:t>  </a:t>
                      </a:r>
                      <a:endParaRPr lang="en-IE" dirty="0"/>
                    </a:p>
                  </a:txBody>
                  <a:tcPr/>
                </a:tc>
              </a:tr>
              <a:tr h="717830">
                <a:tc>
                  <a:txBody>
                    <a:bodyPr/>
                    <a:lstStyle/>
                    <a:p>
                      <a:r>
                        <a:rPr lang="en-IE" dirty="0" smtClean="0"/>
                        <a:t>Increased customers satisfaction with top quality goods </a:t>
                      </a:r>
                      <a:endParaRPr lang="en-IE" dirty="0"/>
                    </a:p>
                  </a:txBody>
                  <a:tcPr/>
                </a:tc>
                <a:tc>
                  <a:txBody>
                    <a:bodyPr/>
                    <a:lstStyle/>
                    <a:p>
                      <a:r>
                        <a:rPr lang="en-IE" dirty="0" smtClean="0"/>
                        <a:t>Difficult to introduce a culture of quality- resistant to change</a:t>
                      </a:r>
                      <a:endParaRPr lang="en-IE" dirty="0"/>
                    </a:p>
                  </a:txBody>
                  <a:tcPr/>
                </a:tc>
              </a:tr>
              <a:tr h="1025471">
                <a:tc>
                  <a:txBody>
                    <a:bodyPr/>
                    <a:lstStyle/>
                    <a:p>
                      <a:r>
                        <a:rPr lang="en-IE" dirty="0" smtClean="0"/>
                        <a:t>Reduces waste- zero faults reduces waste/costs</a:t>
                      </a:r>
                      <a:endParaRPr lang="en-IE" dirty="0"/>
                    </a:p>
                  </a:txBody>
                  <a:tcPr/>
                </a:tc>
                <a:tc>
                  <a:txBody>
                    <a:bodyPr/>
                    <a:lstStyle/>
                    <a:p>
                      <a:r>
                        <a:rPr lang="en-IE" dirty="0" smtClean="0"/>
                        <a:t>Staff commitment-</a:t>
                      </a:r>
                      <a:r>
                        <a:rPr lang="en-IE" baseline="0" dirty="0" smtClean="0"/>
                        <a:t> it will only work if all staff are motivated and committed </a:t>
                      </a:r>
                      <a:endParaRPr lang="en-IE" dirty="0"/>
                    </a:p>
                  </a:txBody>
                  <a:tcPr/>
                </a:tc>
              </a:tr>
              <a:tr h="717830">
                <a:tc>
                  <a:txBody>
                    <a:bodyPr/>
                    <a:lstStyle/>
                    <a:p>
                      <a:r>
                        <a:rPr lang="en-IE" dirty="0" smtClean="0"/>
                        <a:t>Motivated</a:t>
                      </a:r>
                      <a:r>
                        <a:rPr lang="en-IE" baseline="0" dirty="0" smtClean="0"/>
                        <a:t> staff- employees feel part of the continuous improvement </a:t>
                      </a:r>
                      <a:endParaRPr lang="en-IE" dirty="0"/>
                    </a:p>
                  </a:txBody>
                  <a:tcPr/>
                </a:tc>
                <a:tc>
                  <a:txBody>
                    <a:bodyPr/>
                    <a:lstStyle/>
                    <a:p>
                      <a:endParaRPr lang="en-IE"/>
                    </a:p>
                  </a:txBody>
                  <a:tcPr/>
                </a:tc>
              </a:tr>
              <a:tr h="415885">
                <a:tc>
                  <a:txBody>
                    <a:bodyPr/>
                    <a:lstStyle/>
                    <a:p>
                      <a:r>
                        <a:rPr lang="en-IE" dirty="0" smtClean="0"/>
                        <a:t>Improved company image</a:t>
                      </a:r>
                      <a:endParaRPr lang="en-IE" dirty="0"/>
                    </a:p>
                  </a:txBody>
                  <a:tcPr/>
                </a:tc>
                <a:tc>
                  <a:txBody>
                    <a:bodyPr/>
                    <a:lstStyle/>
                    <a:p>
                      <a:endParaRPr lang="en-IE"/>
                    </a:p>
                  </a:txBody>
                  <a:tcPr/>
                </a:tc>
              </a:tr>
              <a:tr h="415885">
                <a:tc>
                  <a:txBody>
                    <a:bodyPr/>
                    <a:lstStyle/>
                    <a:p>
                      <a:r>
                        <a:rPr lang="en-IE" dirty="0" smtClean="0"/>
                        <a:t>Sales</a:t>
                      </a:r>
                      <a:r>
                        <a:rPr lang="en-IE" baseline="0" dirty="0" smtClean="0"/>
                        <a:t> and profits will increase</a:t>
                      </a:r>
                      <a:endParaRPr lang="en-IE" dirty="0"/>
                    </a:p>
                  </a:txBody>
                  <a:tcPr/>
                </a:tc>
                <a:tc>
                  <a:txBody>
                    <a:bodyPr/>
                    <a:lstStyle/>
                    <a:p>
                      <a:endParaRPr lang="en-IE"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15200" cy="1371600"/>
          </a:xfrm>
        </p:spPr>
        <p:txBody>
          <a:bodyPr/>
          <a:lstStyle/>
          <a:p>
            <a:r>
              <a:rPr lang="en-IE" dirty="0" smtClean="0"/>
              <a:t>Changing Technology </a:t>
            </a:r>
            <a:endParaRPr lang="en-IE"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IE" sz="2400" dirty="0" smtClean="0"/>
              <a:t>Human Resource Management:</a:t>
            </a:r>
          </a:p>
          <a:p>
            <a:r>
              <a:rPr lang="en-IE" sz="2400" b="0" dirty="0" smtClean="0"/>
              <a:t>Use teleworking where workers can work from home but are able to link to the office via computer will reduce overheads/labour costs</a:t>
            </a:r>
          </a:p>
          <a:p>
            <a:r>
              <a:rPr lang="en-IE" sz="2400" b="0" dirty="0" smtClean="0"/>
              <a:t>A lot of  off the job training is carried out over the internet or on training software</a:t>
            </a:r>
          </a:p>
          <a:p>
            <a:r>
              <a:rPr lang="en-IE" sz="2400" b="0" dirty="0" smtClean="0"/>
              <a:t>Business use recruitment websites to employ new staff</a:t>
            </a:r>
          </a:p>
          <a:p>
            <a:r>
              <a:rPr lang="en-IE" sz="2400" b="0" dirty="0" smtClean="0"/>
              <a:t>Redundancies- technology means less workers are needed</a:t>
            </a:r>
          </a:p>
        </p:txBody>
      </p:sp>
    </p:spTree>
    <p:extLst>
      <p:ext uri="{BB962C8B-B14F-4D97-AF65-F5344CB8AC3E}">
        <p14:creationId xmlns:p14="http://schemas.microsoft.com/office/powerpoint/2010/main" xmlns="" val="451249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15200" cy="1371600"/>
          </a:xfrm>
        </p:spPr>
        <p:txBody>
          <a:bodyPr/>
          <a:lstStyle/>
          <a:p>
            <a:r>
              <a:rPr lang="en-IE" dirty="0" smtClean="0"/>
              <a:t>Changing in technology </a:t>
            </a:r>
            <a:endParaRPr lang="en-IE" dirty="0"/>
          </a:p>
        </p:txBody>
      </p:sp>
      <p:sp>
        <p:nvSpPr>
          <p:cNvPr id="3" name="Content Placeholder 2"/>
          <p:cNvSpPr>
            <a:spLocks noGrp="1"/>
          </p:cNvSpPr>
          <p:nvPr>
            <p:ph idx="1"/>
          </p:nvPr>
        </p:nvSpPr>
        <p:spPr/>
        <p:txBody>
          <a:bodyPr/>
          <a:lstStyle/>
          <a:p>
            <a:r>
              <a:rPr lang="en-IE" dirty="0" smtClean="0"/>
              <a:t>Production: </a:t>
            </a:r>
          </a:p>
          <a:p>
            <a:r>
              <a:rPr lang="en-IE" sz="2400" b="0" dirty="0" smtClean="0"/>
              <a:t>CAD- Computer aided design  and CAM- computer aided manufacturing are computer applications that improve the design process and can control the whole production process</a:t>
            </a:r>
          </a:p>
          <a:p>
            <a:endParaRPr lang="en-IE" sz="2400" b="0" dirty="0"/>
          </a:p>
          <a:p>
            <a:r>
              <a:rPr lang="en-IE" sz="2400" b="0" dirty="0" smtClean="0"/>
              <a:t>EDI- electronic data interchange is an automated method of processing transactions between suppliers and customers </a:t>
            </a:r>
            <a:r>
              <a:rPr lang="en-IE" sz="2400" b="0" dirty="0" err="1" smtClean="0"/>
              <a:t>e.g</a:t>
            </a:r>
            <a:r>
              <a:rPr lang="en-IE" sz="2400" b="0" dirty="0" smtClean="0"/>
              <a:t> faster ordering/cost effective method of stock control, invoicing and payment </a:t>
            </a:r>
            <a:endParaRPr lang="en-IE" sz="2400" b="0" dirty="0"/>
          </a:p>
        </p:txBody>
      </p:sp>
    </p:spTree>
    <p:extLst>
      <p:ext uri="{BB962C8B-B14F-4D97-AF65-F5344CB8AC3E}">
        <p14:creationId xmlns:p14="http://schemas.microsoft.com/office/powerpoint/2010/main" xmlns="" val="2223873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923112" cy="1371600"/>
          </a:xfrm>
        </p:spPr>
        <p:txBody>
          <a:bodyPr/>
          <a:lstStyle/>
          <a:p>
            <a:r>
              <a:rPr lang="en-IE" dirty="0" smtClean="0"/>
              <a:t>Changing technology </a:t>
            </a:r>
            <a:endParaRPr lang="en-IE" dirty="0"/>
          </a:p>
        </p:txBody>
      </p:sp>
      <p:sp>
        <p:nvSpPr>
          <p:cNvPr id="3" name="Content Placeholder 2"/>
          <p:cNvSpPr>
            <a:spLocks noGrp="1"/>
          </p:cNvSpPr>
          <p:nvPr>
            <p:ph idx="1"/>
          </p:nvPr>
        </p:nvSpPr>
        <p:spPr/>
        <p:txBody>
          <a:bodyPr/>
          <a:lstStyle/>
          <a:p>
            <a:r>
              <a:rPr lang="en-IE" dirty="0" smtClean="0"/>
              <a:t>Marketing:</a:t>
            </a:r>
          </a:p>
          <a:p>
            <a:endParaRPr lang="en-IE" dirty="0"/>
          </a:p>
          <a:p>
            <a:pPr marL="342900" indent="-342900">
              <a:buFont typeface="Arial" panose="020B0604020202020204" pitchFamily="34" charset="0"/>
              <a:buChar char="•"/>
            </a:pPr>
            <a:r>
              <a:rPr lang="en-IE" sz="2400" b="0" dirty="0" smtClean="0"/>
              <a:t>Carry out worldwide research via the internet</a:t>
            </a:r>
          </a:p>
          <a:p>
            <a:pPr marL="342900" indent="-342900">
              <a:buFont typeface="Arial" panose="020B0604020202020204" pitchFamily="34" charset="0"/>
              <a:buChar char="•"/>
            </a:pPr>
            <a:r>
              <a:rPr lang="en-IE" sz="2400" b="0" dirty="0" smtClean="0"/>
              <a:t>Advertisement/sales  all around the world </a:t>
            </a:r>
          </a:p>
          <a:p>
            <a:pPr marL="342900" indent="-342900">
              <a:buFont typeface="Arial" panose="020B0604020202020204" pitchFamily="34" charset="0"/>
              <a:buChar char="•"/>
            </a:pPr>
            <a:r>
              <a:rPr lang="en-IE" sz="2400" b="0" dirty="0" smtClean="0"/>
              <a:t>Website is a very good advertisement tool</a:t>
            </a:r>
          </a:p>
          <a:p>
            <a:pPr marL="342900" indent="-342900">
              <a:buFont typeface="Arial" panose="020B0604020202020204" pitchFamily="34" charset="0"/>
              <a:buChar char="•"/>
            </a:pPr>
            <a:r>
              <a:rPr lang="en-IE" sz="2400" b="0" dirty="0" smtClean="0"/>
              <a:t>Business can conduct market research from their websites </a:t>
            </a:r>
            <a:r>
              <a:rPr lang="en-IE" sz="2400" b="0" dirty="0" err="1" smtClean="0"/>
              <a:t>e.g</a:t>
            </a:r>
            <a:r>
              <a:rPr lang="en-IE" sz="2400" b="0" dirty="0" smtClean="0"/>
              <a:t>  consumer profiles </a:t>
            </a:r>
          </a:p>
          <a:p>
            <a:pPr marL="342900" indent="-342900">
              <a:buFont typeface="Arial" panose="020B0604020202020204" pitchFamily="34" charset="0"/>
              <a:buChar char="•"/>
            </a:pPr>
            <a:r>
              <a:rPr lang="en-IE" sz="2400" b="0" dirty="0" smtClean="0"/>
              <a:t>Customer services on a businesses website </a:t>
            </a:r>
            <a:r>
              <a:rPr lang="en-IE" sz="2400" b="0" dirty="0" err="1" smtClean="0"/>
              <a:t>e.g</a:t>
            </a:r>
            <a:r>
              <a:rPr lang="en-IE" sz="2400" b="0" dirty="0" smtClean="0"/>
              <a:t> customer helpdesk  </a:t>
            </a:r>
            <a:endParaRPr lang="en-IE" sz="2400" b="0" dirty="0"/>
          </a:p>
        </p:txBody>
      </p:sp>
    </p:spTree>
    <p:extLst>
      <p:ext uri="{BB962C8B-B14F-4D97-AF65-F5344CB8AC3E}">
        <p14:creationId xmlns:p14="http://schemas.microsoft.com/office/powerpoint/2010/main" xmlns="" val="281023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995120" cy="1371600"/>
          </a:xfrm>
        </p:spPr>
        <p:txBody>
          <a:bodyPr/>
          <a:lstStyle/>
          <a:p>
            <a:r>
              <a:rPr lang="en-IE" dirty="0"/>
              <a:t>Changing technology </a:t>
            </a:r>
          </a:p>
        </p:txBody>
      </p:sp>
      <p:sp>
        <p:nvSpPr>
          <p:cNvPr id="3" name="Content Placeholder 2"/>
          <p:cNvSpPr>
            <a:spLocks noGrp="1"/>
          </p:cNvSpPr>
          <p:nvPr>
            <p:ph idx="1"/>
          </p:nvPr>
        </p:nvSpPr>
        <p:spPr/>
        <p:txBody>
          <a:bodyPr>
            <a:normAutofit lnSpcReduction="10000"/>
          </a:bodyPr>
          <a:lstStyle/>
          <a:p>
            <a:r>
              <a:rPr lang="en-IE" dirty="0" smtClean="0"/>
              <a:t>Costs:</a:t>
            </a:r>
          </a:p>
          <a:p>
            <a:pPr marL="342900" indent="-342900">
              <a:buFont typeface="Arial" panose="020B0604020202020204" pitchFamily="34" charset="0"/>
              <a:buChar char="•"/>
            </a:pPr>
            <a:r>
              <a:rPr lang="en-IE" sz="2800" b="0" dirty="0" smtClean="0"/>
              <a:t>Cost increase at the start but over a period of time costs start to go down </a:t>
            </a:r>
            <a:r>
              <a:rPr lang="en-IE" sz="2800" b="0" dirty="0" err="1" smtClean="0"/>
              <a:t>e,g</a:t>
            </a:r>
            <a:r>
              <a:rPr lang="en-IE" sz="2800" b="0" dirty="0" smtClean="0"/>
              <a:t> new machinery </a:t>
            </a:r>
            <a:endParaRPr lang="en-IE" sz="2800" b="0" dirty="0"/>
          </a:p>
          <a:p>
            <a:pPr marL="342900" indent="-342900">
              <a:buFont typeface="Arial" panose="020B0604020202020204" pitchFamily="34" charset="0"/>
              <a:buChar char="•"/>
            </a:pPr>
            <a:r>
              <a:rPr lang="en-IE" sz="2800" b="0" dirty="0" smtClean="0"/>
              <a:t>May lead to redundancies , few workers less spent on wages </a:t>
            </a:r>
          </a:p>
          <a:p>
            <a:pPr marL="342900" indent="-342900">
              <a:buFont typeface="Arial" panose="020B0604020202020204" pitchFamily="34" charset="0"/>
              <a:buChar char="•"/>
            </a:pPr>
            <a:r>
              <a:rPr lang="en-IE" sz="2800" b="0" dirty="0" smtClean="0"/>
              <a:t>Video conferencing will reduce the cost of management travel</a:t>
            </a:r>
          </a:p>
          <a:p>
            <a:pPr marL="342900" indent="-342900">
              <a:buFont typeface="Arial" panose="020B0604020202020204" pitchFamily="34" charset="0"/>
              <a:buChar char="•"/>
            </a:pPr>
            <a:r>
              <a:rPr lang="en-IE" sz="2800" b="0" dirty="0" smtClean="0"/>
              <a:t>Electronic payslips reduce cost for  business</a:t>
            </a:r>
            <a:endParaRPr lang="en-IE" sz="2800" b="0" dirty="0"/>
          </a:p>
        </p:txBody>
      </p:sp>
    </p:spTree>
    <p:extLst>
      <p:ext uri="{BB962C8B-B14F-4D97-AF65-F5344CB8AC3E}">
        <p14:creationId xmlns:p14="http://schemas.microsoft.com/office/powerpoint/2010/main" xmlns="" val="3360336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995120" cy="1371600"/>
          </a:xfrm>
        </p:spPr>
        <p:txBody>
          <a:bodyPr/>
          <a:lstStyle/>
          <a:p>
            <a:r>
              <a:rPr lang="en-IE" dirty="0"/>
              <a:t>Changing technology </a:t>
            </a:r>
          </a:p>
        </p:txBody>
      </p:sp>
      <p:sp>
        <p:nvSpPr>
          <p:cNvPr id="3" name="Content Placeholder 2"/>
          <p:cNvSpPr>
            <a:spLocks noGrp="1"/>
          </p:cNvSpPr>
          <p:nvPr>
            <p:ph idx="1"/>
          </p:nvPr>
        </p:nvSpPr>
        <p:spPr/>
        <p:txBody>
          <a:bodyPr/>
          <a:lstStyle/>
          <a:p>
            <a:r>
              <a:rPr lang="en-IE" dirty="0" smtClean="0"/>
              <a:t>Opportunities:</a:t>
            </a:r>
          </a:p>
          <a:p>
            <a:pPr marL="342900" indent="-342900">
              <a:buFont typeface="Arial" panose="020B0604020202020204" pitchFamily="34" charset="0"/>
              <a:buChar char="•"/>
            </a:pPr>
            <a:r>
              <a:rPr lang="en-IE" dirty="0" smtClean="0"/>
              <a:t>Increase in efficiency as more production results in economies of scale</a:t>
            </a:r>
          </a:p>
          <a:p>
            <a:pPr marL="342900" indent="-342900">
              <a:buFont typeface="Arial" panose="020B0604020202020204" pitchFamily="34" charset="0"/>
              <a:buChar char="•"/>
            </a:pPr>
            <a:r>
              <a:rPr lang="en-IE" dirty="0" smtClean="0"/>
              <a:t>Increase in efficiency means more work can be done with fewer employees </a:t>
            </a:r>
          </a:p>
          <a:p>
            <a:pPr marL="342900" indent="-342900">
              <a:buFont typeface="Arial" panose="020B0604020202020204" pitchFamily="34" charset="0"/>
              <a:buChar char="•"/>
            </a:pPr>
            <a:r>
              <a:rPr lang="en-IE" dirty="0" smtClean="0"/>
              <a:t>Market research can be carried out online and reach a wider market at lower cost</a:t>
            </a:r>
          </a:p>
          <a:p>
            <a:pPr marL="342900" indent="-342900">
              <a:buFont typeface="Arial" panose="020B0604020202020204" pitchFamily="34" charset="0"/>
              <a:buChar char="•"/>
            </a:pPr>
            <a:r>
              <a:rPr lang="en-IE" dirty="0" smtClean="0"/>
              <a:t>Advertisement and selling online gives businesses larger markets to aim at</a:t>
            </a:r>
          </a:p>
          <a:p>
            <a:pPr marL="342900" indent="-342900">
              <a:buFont typeface="Arial" panose="020B0604020202020204" pitchFamily="34" charset="0"/>
              <a:buChar char="•"/>
            </a:pPr>
            <a:r>
              <a:rPr lang="en-IE" dirty="0" smtClean="0"/>
              <a:t>Recruitment online reduces the amount of admin work for HR</a:t>
            </a:r>
          </a:p>
          <a:p>
            <a:endParaRPr lang="en-IE" dirty="0"/>
          </a:p>
        </p:txBody>
      </p:sp>
    </p:spTree>
    <p:extLst>
      <p:ext uri="{BB962C8B-B14F-4D97-AF65-F5344CB8AC3E}">
        <p14:creationId xmlns:p14="http://schemas.microsoft.com/office/powerpoint/2010/main" xmlns="" val="1703050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43192" cy="1371600"/>
          </a:xfrm>
        </p:spPr>
        <p:txBody>
          <a:bodyPr>
            <a:normAutofit/>
          </a:bodyPr>
          <a:lstStyle/>
          <a:p>
            <a:r>
              <a:rPr lang="en-IE" dirty="0" smtClean="0"/>
              <a:t>Changing laws and Regulations</a:t>
            </a:r>
            <a:endParaRPr lang="en-IE"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IE" sz="2400" b="0" dirty="0" smtClean="0"/>
              <a:t>Over the past 20 years there has been new Irish and EU laws introduced  on such things as:</a:t>
            </a:r>
          </a:p>
          <a:p>
            <a:pPr marL="457200" indent="-457200">
              <a:buFont typeface="+mj-lt"/>
              <a:buAutoNum type="arabicPeriod"/>
            </a:pPr>
            <a:r>
              <a:rPr lang="en-IE" sz="2400" b="0" dirty="0" smtClean="0"/>
              <a:t>Consumer rights</a:t>
            </a:r>
          </a:p>
          <a:p>
            <a:pPr marL="457200" indent="-457200">
              <a:buFont typeface="+mj-lt"/>
              <a:buAutoNum type="arabicPeriod"/>
            </a:pPr>
            <a:r>
              <a:rPr lang="en-IE" sz="2400" b="0" dirty="0" smtClean="0"/>
              <a:t>Employment laws</a:t>
            </a:r>
          </a:p>
          <a:p>
            <a:pPr marL="457200" indent="-457200">
              <a:buFont typeface="+mj-lt"/>
              <a:buAutoNum type="arabicPeriod"/>
            </a:pPr>
            <a:r>
              <a:rPr lang="en-IE" sz="2400" b="0" dirty="0" smtClean="0"/>
              <a:t>Environmental protection </a:t>
            </a:r>
            <a:endParaRPr lang="en-IE" sz="2400" b="0" dirty="0"/>
          </a:p>
          <a:p>
            <a:pPr marL="457200" indent="-457200">
              <a:buFont typeface="+mj-lt"/>
              <a:buAutoNum type="arabicPeriod"/>
            </a:pPr>
            <a:r>
              <a:rPr lang="en-IE" sz="2400" b="0" dirty="0"/>
              <a:t>F</a:t>
            </a:r>
            <a:r>
              <a:rPr lang="en-IE" sz="2400" b="0" dirty="0" smtClean="0"/>
              <a:t>air competition </a:t>
            </a:r>
          </a:p>
          <a:p>
            <a:endParaRPr lang="en-IE" sz="2400" b="0" dirty="0" smtClean="0"/>
          </a:p>
          <a:p>
            <a:r>
              <a:rPr lang="en-IE" sz="2400" b="0" dirty="0" smtClean="0"/>
              <a:t>This has helped to change businesses in Ireland </a:t>
            </a:r>
            <a:endParaRPr lang="en-IE" sz="2400" b="0" dirty="0"/>
          </a:p>
        </p:txBody>
      </p:sp>
    </p:spTree>
    <p:extLst>
      <p:ext uri="{BB962C8B-B14F-4D97-AF65-F5344CB8AC3E}">
        <p14:creationId xmlns:p14="http://schemas.microsoft.com/office/powerpoint/2010/main" xmlns="" val="15345542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1435</TotalTime>
  <Words>1416</Words>
  <Application>Microsoft Office PowerPoint</Application>
  <PresentationFormat>On-screen Show (4:3)</PresentationFormat>
  <Paragraphs>186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Essential</vt:lpstr>
      <vt:lpstr>Managing Change </vt:lpstr>
      <vt:lpstr>Slide 2</vt:lpstr>
      <vt:lpstr>Causes of change </vt:lpstr>
      <vt:lpstr>Changing Technology </vt:lpstr>
      <vt:lpstr>Changing in technology </vt:lpstr>
      <vt:lpstr>Changing technology </vt:lpstr>
      <vt:lpstr>Changing technology </vt:lpstr>
      <vt:lpstr>Changing technology </vt:lpstr>
      <vt:lpstr>Changing laws and Regulations</vt:lpstr>
      <vt:lpstr>Changing customers </vt:lpstr>
      <vt:lpstr>Changing customers </vt:lpstr>
      <vt:lpstr>Competitor changes </vt:lpstr>
      <vt:lpstr>Changing of employees </vt:lpstr>
      <vt:lpstr>Slide 14</vt:lpstr>
      <vt:lpstr>Resistant to change </vt:lpstr>
      <vt:lpstr>Slide 16</vt:lpstr>
      <vt:lpstr>How to manage  for change </vt:lpstr>
      <vt:lpstr>Slide 18</vt:lpstr>
      <vt:lpstr>Slide 19</vt:lpstr>
      <vt:lpstr>Result</vt:lpstr>
      <vt:lpstr>Slide 21</vt:lpstr>
      <vt:lpstr>Controller to Facilitator Manager </vt:lpstr>
      <vt:lpstr>Facilitator Manager </vt:lpstr>
      <vt:lpstr>Controller to Facilitator </vt:lpstr>
      <vt:lpstr>Slide 25</vt:lpstr>
      <vt:lpstr>Employee empowerment </vt:lpstr>
      <vt:lpstr>Improving employee Empowerment </vt:lpstr>
      <vt:lpstr>Empowerment </vt:lpstr>
      <vt:lpstr>Team Work</vt:lpstr>
      <vt:lpstr>Teamwork</vt:lpstr>
      <vt:lpstr>Total Quality Management (TQM)</vt:lpstr>
      <vt:lpstr>Slide 32</vt:lpstr>
      <vt:lpstr>AIMS of TQM</vt:lpstr>
      <vt:lpstr>Implementing TQM </vt:lpstr>
      <vt:lpstr>TQM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Change</dc:title>
  <dc:creator>User</dc:creator>
  <cp:lastModifiedBy>Eugene Keogh</cp:lastModifiedBy>
  <cp:revision>31</cp:revision>
  <dcterms:created xsi:type="dcterms:W3CDTF">2019-03-19T09:01:09Z</dcterms:created>
  <dcterms:modified xsi:type="dcterms:W3CDTF">2020-04-02T14:18:08Z</dcterms:modified>
</cp:coreProperties>
</file>