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79E77-4089-487A-A8D8-2B9DAE0BCB04}" type="datetimeFigureOut">
              <a:rPr lang="en-IE" smtClean="0"/>
              <a:t>02/10/2019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670C8-6456-4467-B7DB-E32DE57FAC6A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5C223F-5DC2-4B47-9D4D-5F1917561C79}" type="datetimeFigureOut">
              <a:rPr lang="en-IE" smtClean="0"/>
              <a:pPr/>
              <a:t>02/10/2019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447F966-9FA2-40B7-9FC0-CDBD18E6FEAF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675383"/>
          </a:xfrm>
        </p:spPr>
        <p:txBody>
          <a:bodyPr/>
          <a:lstStyle/>
          <a:p>
            <a:r>
              <a:rPr lang="en-IE" dirty="0" smtClean="0"/>
              <a:t>Setting up a Business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095128"/>
          </a:xfrm>
        </p:spPr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tx1"/>
                </a:solidFill>
              </a:rPr>
              <a:t>Unit 5- Chapter 16</a:t>
            </a:r>
            <a:endParaRPr lang="en-IE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076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Types of Finance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The types of finance needs for a start up business can be:</a:t>
            </a:r>
          </a:p>
          <a:p>
            <a:endParaRPr lang="en-IE" dirty="0"/>
          </a:p>
          <a:p>
            <a:pPr marL="457200" indent="-457200">
              <a:buFont typeface="+mj-lt"/>
              <a:buAutoNum type="arabicPeriod"/>
            </a:pPr>
            <a:r>
              <a:rPr lang="en-IE" sz="3600" dirty="0" smtClean="0"/>
              <a:t>Short term 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3600" dirty="0" smtClean="0"/>
              <a:t>Medium Term </a:t>
            </a:r>
          </a:p>
          <a:p>
            <a:pPr marL="457200" indent="-457200">
              <a:buFont typeface="+mj-lt"/>
              <a:buAutoNum type="arabicPeriod"/>
            </a:pPr>
            <a:r>
              <a:rPr lang="en-IE" sz="3600" dirty="0" smtClean="0"/>
              <a:t> Long Term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xmlns="" val="38866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Short Term Finance 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1020795"/>
              </p:ext>
            </p:extLst>
          </p:nvPr>
        </p:nvGraphicFramePr>
        <p:xfrm>
          <a:off x="457200" y="1600200"/>
          <a:ext cx="8229600" cy="438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80044">
                <a:tc>
                  <a:txBody>
                    <a:bodyPr/>
                    <a:lstStyle/>
                    <a:p>
                      <a:r>
                        <a:rPr lang="en-IE" sz="3600" dirty="0" smtClean="0"/>
                        <a:t>Duration</a:t>
                      </a:r>
                      <a:endParaRPr lang="en-I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3600" dirty="0" smtClean="0"/>
                        <a:t>Sources</a:t>
                      </a:r>
                      <a:endParaRPr lang="en-IE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3600" dirty="0" smtClean="0"/>
                        <a:t>Uses </a:t>
                      </a:r>
                      <a:endParaRPr lang="en-IE" sz="3600" dirty="0"/>
                    </a:p>
                  </a:txBody>
                  <a:tcPr/>
                </a:tc>
              </a:tr>
              <a:tr h="2820964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0-1 Year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3200" dirty="0" smtClean="0"/>
                        <a:t>Trade</a:t>
                      </a:r>
                      <a:r>
                        <a:rPr lang="en-IE" sz="3200" baseline="0" dirty="0" smtClean="0"/>
                        <a:t> Credit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3200" baseline="0" dirty="0" smtClean="0"/>
                        <a:t>Bank Overdraft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3200" baseline="0" dirty="0" smtClean="0"/>
                        <a:t>Accrued Expenses 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Payment of regular bills</a:t>
                      </a:r>
                      <a:r>
                        <a:rPr lang="en-IE" sz="3200" baseline="0" dirty="0" smtClean="0"/>
                        <a:t> such as </a:t>
                      </a:r>
                      <a:r>
                        <a:rPr lang="en-IE" sz="3200" baseline="0" dirty="0" smtClean="0"/>
                        <a:t>electricity, </a:t>
                      </a:r>
                      <a:r>
                        <a:rPr lang="en-IE" sz="3200" baseline="0" dirty="0" smtClean="0"/>
                        <a:t>rent, wages, stock, creditors etc</a:t>
                      </a:r>
                      <a:endParaRPr lang="en-IE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218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Medium Term Finance 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6915317"/>
              </p:ext>
            </p:extLst>
          </p:nvPr>
        </p:nvGraphicFramePr>
        <p:xfrm>
          <a:off x="457200" y="1600200"/>
          <a:ext cx="8229600" cy="445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4853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Duration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Sources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Uses</a:t>
                      </a:r>
                      <a:endParaRPr lang="en-IE" sz="2800" dirty="0"/>
                    </a:p>
                  </a:txBody>
                  <a:tcPr/>
                </a:tc>
              </a:tr>
              <a:tr h="3040506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1-5 Years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3200" dirty="0" smtClean="0"/>
                        <a:t>Leasing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3200" dirty="0" smtClean="0"/>
                        <a:t>Hire Purchases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3200" dirty="0" smtClean="0"/>
                        <a:t>Term Loan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Purchases of expensive assets such as equipment,</a:t>
                      </a:r>
                      <a:r>
                        <a:rPr lang="en-IE" sz="3200" baseline="0" dirty="0" smtClean="0"/>
                        <a:t> vans and other machinery</a:t>
                      </a:r>
                      <a:endParaRPr lang="en-IE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0851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Long Term Finance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06422623"/>
              </p:ext>
            </p:extLst>
          </p:nvPr>
        </p:nvGraphicFramePr>
        <p:xfrm>
          <a:off x="457200" y="1600200"/>
          <a:ext cx="8229600" cy="4370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64893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Duration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Sources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Uses </a:t>
                      </a:r>
                      <a:endParaRPr lang="en-IE" sz="2800" dirty="0"/>
                    </a:p>
                  </a:txBody>
                  <a:tcPr/>
                </a:tc>
              </a:tr>
              <a:tr h="3412179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5+ Years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2800" dirty="0" smtClean="0"/>
                        <a:t>Equity Capital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2800" dirty="0" smtClean="0"/>
                        <a:t>Grants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2800" dirty="0" smtClean="0"/>
                        <a:t>Debentures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Long term developments of the new business </a:t>
                      </a:r>
                      <a:r>
                        <a:rPr lang="en-IE" sz="2800" dirty="0" err="1" smtClean="0"/>
                        <a:t>e.g</a:t>
                      </a:r>
                      <a:r>
                        <a:rPr lang="en-IE" sz="2800" dirty="0" smtClean="0"/>
                        <a:t> purchasing premises, developing new products, </a:t>
                      </a:r>
                      <a:r>
                        <a:rPr lang="en-IE" sz="2800" dirty="0" err="1" smtClean="0"/>
                        <a:t>etc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249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Production Methods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Production Process describes how the production is done. There are 3 main production methods which are: </a:t>
            </a:r>
          </a:p>
          <a:p>
            <a:endParaRPr lang="en-IE" dirty="0"/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Job Production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Batch Production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Mass Production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30764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Job Production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Producing a single product at a time , its usually customised to meet the particular needs of the customer </a:t>
            </a:r>
            <a:r>
              <a:rPr lang="en-IE" dirty="0" err="1" smtClean="0"/>
              <a:t>e,g</a:t>
            </a:r>
            <a:r>
              <a:rPr lang="en-IE" dirty="0" smtClean="0"/>
              <a:t> Wedding dress/suit, birthday cake or sandwiches </a:t>
            </a:r>
          </a:p>
          <a:p>
            <a:endParaRPr lang="en-IE" dirty="0"/>
          </a:p>
          <a:p>
            <a:r>
              <a:rPr lang="en-IE" dirty="0" smtClean="0"/>
              <a:t>Characteristics: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Needs a very skilled worker to produce the product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Can be more expensive to the consumer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More employee involvement could lead to better job satisfaction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098225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Batch Production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Producing a limited number of identical products at once </a:t>
            </a:r>
            <a:r>
              <a:rPr lang="en-IE" dirty="0" err="1" smtClean="0"/>
              <a:t>e.g</a:t>
            </a:r>
            <a:r>
              <a:rPr lang="en-IE" dirty="0" smtClean="0"/>
              <a:t> producing all medium t-shirts then moving onto large t-shirts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 smtClean="0"/>
              <a:t>Characteristics:</a:t>
            </a:r>
          </a:p>
          <a:p>
            <a:r>
              <a:rPr lang="en-IE" dirty="0" smtClean="0"/>
              <a:t> workers do not have to be  as skilled </a:t>
            </a:r>
          </a:p>
          <a:p>
            <a:r>
              <a:rPr lang="en-IE" dirty="0" smtClean="0"/>
              <a:t>Average cost of production lower than job</a:t>
            </a:r>
          </a:p>
          <a:p>
            <a:r>
              <a:rPr lang="en-IE" dirty="0" smtClean="0"/>
              <a:t>Requires more equipment</a:t>
            </a:r>
          </a:p>
          <a:p>
            <a:r>
              <a:rPr lang="en-IE" dirty="0" smtClean="0"/>
              <a:t>More efficient and has less waste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200610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Mass Production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Producing an identical product over and over again </a:t>
            </a:r>
            <a:r>
              <a:rPr lang="en-IE" dirty="0" err="1" smtClean="0"/>
              <a:t>e.g</a:t>
            </a:r>
            <a:r>
              <a:rPr lang="en-IE" dirty="0" smtClean="0"/>
              <a:t> pens, chocolate bars, paper clips, computers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 smtClean="0"/>
              <a:t>Characteristics: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Significantly reduced costs and selling price for consumers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Heavy financial investment required to set up </a:t>
            </a:r>
          </a:p>
          <a:p>
            <a:pPr marL="457200" indent="-457200">
              <a:buFont typeface="+mj-lt"/>
              <a:buAutoNum type="arabicPeriod"/>
            </a:pPr>
            <a:r>
              <a:rPr lang="en-IE" dirty="0" smtClean="0"/>
              <a:t>Breakdown in one part of the machinery can cause major delays in production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40000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Subcontracting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Instead of making your own product businesses can subcontract production to outside producers which means:</a:t>
            </a:r>
          </a:p>
          <a:p>
            <a:endParaRPr lang="en-IE" dirty="0"/>
          </a:p>
          <a:p>
            <a:pPr>
              <a:buFont typeface="Wingdings" panose="05000000000000000000" pitchFamily="2" charset="2"/>
              <a:buChar char="ü"/>
            </a:pPr>
            <a:r>
              <a:rPr lang="en-IE" dirty="0" smtClean="0"/>
              <a:t>Finding a supplier to manufacture part of or the entire product for you .</a:t>
            </a:r>
          </a:p>
          <a:p>
            <a:pPr>
              <a:buFont typeface="Wingdings" panose="05000000000000000000" pitchFamily="2" charset="2"/>
              <a:buChar char="ü"/>
            </a:pPr>
            <a:endParaRPr lang="en-IE" dirty="0"/>
          </a:p>
          <a:p>
            <a:r>
              <a:rPr lang="en-IE" dirty="0" smtClean="0"/>
              <a:t>Big companies such as Nike use subcontract to factories in Taiwan, South Korea and other Asian countries </a:t>
            </a:r>
          </a:p>
        </p:txBody>
      </p:sp>
    </p:spTree>
    <p:extLst>
      <p:ext uri="{BB962C8B-B14F-4D97-AF65-F5344CB8AC3E}">
        <p14:creationId xmlns:p14="http://schemas.microsoft.com/office/powerpoint/2010/main" xmlns="" val="1553552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Advantages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Simplifies Management</a:t>
            </a:r>
            <a:r>
              <a:rPr lang="en-IE" dirty="0" smtClean="0"/>
              <a:t>: Management team can be kept small and focus on marketing and identifying new opportunities</a:t>
            </a:r>
          </a:p>
          <a:p>
            <a:r>
              <a:rPr lang="en-IE" dirty="0" smtClean="0"/>
              <a:t>Extra production staff not needed </a:t>
            </a:r>
          </a:p>
          <a:p>
            <a:r>
              <a:rPr lang="en-IE" b="1" dirty="0" smtClean="0"/>
              <a:t>Sometimes</a:t>
            </a:r>
            <a:r>
              <a:rPr lang="en-IE" dirty="0" smtClean="0"/>
              <a:t> it can be a lot </a:t>
            </a:r>
            <a:r>
              <a:rPr lang="en-IE" b="1" dirty="0" smtClean="0"/>
              <a:t>cheaper</a:t>
            </a:r>
            <a:r>
              <a:rPr lang="en-IE" dirty="0" smtClean="0"/>
              <a:t> than to use specialist producers </a:t>
            </a:r>
          </a:p>
          <a:p>
            <a:r>
              <a:rPr lang="en-IE" b="1" dirty="0" smtClean="0"/>
              <a:t>Seasonal Businesses </a:t>
            </a:r>
            <a:r>
              <a:rPr lang="en-IE" dirty="0" smtClean="0"/>
              <a:t>:  for example a business that sells Christmas Crackers can avoid the waste of having equipment lying idle for long periods of the year and if they don’t have the machinery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49980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What are the main ownership option of a business ?</a:t>
            </a:r>
          </a:p>
          <a:p>
            <a:pPr marL="0" indent="0">
              <a:buNone/>
            </a:pPr>
            <a:endParaRPr lang="en-IE" sz="4000" dirty="0"/>
          </a:p>
          <a:p>
            <a:pPr marL="0" indent="0">
              <a:buNone/>
            </a:pPr>
            <a:endParaRPr lang="en-IE" sz="4000" dirty="0"/>
          </a:p>
        </p:txBody>
      </p:sp>
      <p:pic>
        <p:nvPicPr>
          <p:cNvPr id="1026" name="Picture 2" descr="C:\Users\User\AppData\Local\Microsoft\Windows\Temporary Internet Files\Content.IE5\FAHM32T0\International-Business-Deal-13646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861048"/>
            <a:ext cx="5715000" cy="217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6253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Disadvantages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Less control over the quality and delivery time of goods </a:t>
            </a:r>
          </a:p>
          <a:p>
            <a:r>
              <a:rPr lang="en-IE" sz="3200" dirty="0" smtClean="0"/>
              <a:t>Can be more expensive  as could be charged a price that includes a profit margin for the subcontractors</a:t>
            </a:r>
          </a:p>
          <a:p>
            <a:r>
              <a:rPr lang="en-IE" sz="3200" dirty="0" smtClean="0"/>
              <a:t>Subcontractor may decided to market the product themselves and become a competitor 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xmlns="" val="3006867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800" dirty="0" smtClean="0"/>
              <a:t>Why should every business have a business plan and what should be in it ?</a:t>
            </a:r>
          </a:p>
          <a:p>
            <a:endParaRPr lang="en-IE" sz="4800" dirty="0"/>
          </a:p>
        </p:txBody>
      </p:sp>
      <p:pic>
        <p:nvPicPr>
          <p:cNvPr id="1026" name="Picture 2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3141174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3522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Business Plan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Document setting out:</a:t>
            </a:r>
          </a:p>
          <a:p>
            <a:endParaRPr lang="en-IE" dirty="0"/>
          </a:p>
          <a:p>
            <a:pPr marL="457200" indent="-457200">
              <a:buFont typeface="+mj-lt"/>
              <a:buAutoNum type="arabicPeriod"/>
            </a:pPr>
            <a:r>
              <a:rPr lang="en-IE" b="1" dirty="0" smtClean="0"/>
              <a:t>Who</a:t>
            </a:r>
            <a:r>
              <a:rPr lang="en-IE" dirty="0" smtClean="0"/>
              <a:t> is setting up the business</a:t>
            </a:r>
          </a:p>
          <a:p>
            <a:pPr marL="457200" indent="-457200">
              <a:buFont typeface="+mj-lt"/>
              <a:buAutoNum type="arabicPeriod"/>
            </a:pPr>
            <a:r>
              <a:rPr lang="en-IE" b="1" dirty="0" smtClean="0"/>
              <a:t>What </a:t>
            </a:r>
            <a:r>
              <a:rPr lang="en-IE" dirty="0" smtClean="0"/>
              <a:t>is the product or service </a:t>
            </a:r>
          </a:p>
          <a:p>
            <a:pPr marL="457200" indent="-457200">
              <a:buFont typeface="+mj-lt"/>
              <a:buAutoNum type="arabicPeriod"/>
            </a:pPr>
            <a:r>
              <a:rPr lang="en-IE" b="1" dirty="0" smtClean="0"/>
              <a:t>How</a:t>
            </a:r>
            <a:r>
              <a:rPr lang="en-IE" dirty="0" smtClean="0"/>
              <a:t> is it going to be produced and promoted </a:t>
            </a:r>
          </a:p>
          <a:p>
            <a:pPr marL="457200" indent="-457200">
              <a:buFont typeface="+mj-lt"/>
              <a:buAutoNum type="arabicPeriod"/>
            </a:pPr>
            <a:r>
              <a:rPr lang="en-IE" b="1" dirty="0" smtClean="0"/>
              <a:t>Where</a:t>
            </a:r>
            <a:r>
              <a:rPr lang="en-IE" dirty="0" smtClean="0"/>
              <a:t> it is going to be sold </a:t>
            </a:r>
          </a:p>
          <a:p>
            <a:pPr marL="457200" indent="-457200">
              <a:buFont typeface="+mj-lt"/>
              <a:buAutoNum type="arabicPeriod"/>
            </a:pPr>
            <a:r>
              <a:rPr lang="en-IE" b="1" dirty="0" smtClean="0"/>
              <a:t>Finance</a:t>
            </a:r>
            <a:r>
              <a:rPr lang="en-IE" dirty="0" smtClean="0"/>
              <a:t> , where is it coming from </a:t>
            </a:r>
          </a:p>
          <a:p>
            <a:pPr marL="457200" indent="-457200">
              <a:buFont typeface="+mj-lt"/>
              <a:buAutoNum type="arabicPeriod"/>
            </a:pPr>
            <a:r>
              <a:rPr lang="en-IE" b="1" dirty="0" smtClean="0"/>
              <a:t>How much</a:t>
            </a:r>
            <a:r>
              <a:rPr lang="en-IE" dirty="0" smtClean="0"/>
              <a:t> profit is expected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073297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Importance of a Business Plan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Sets targets </a:t>
            </a:r>
            <a:r>
              <a:rPr lang="en-IE" dirty="0" smtClean="0"/>
              <a:t>for a business and provide a bench mark against to measure performance of the business, also can be useful for business control</a:t>
            </a:r>
          </a:p>
          <a:p>
            <a:r>
              <a:rPr lang="en-IE" b="1" dirty="0" smtClean="0"/>
              <a:t>Need to raise finance</a:t>
            </a:r>
            <a:r>
              <a:rPr lang="en-IE" dirty="0" smtClean="0"/>
              <a:t>: well prepared BP will help convince investors, banks and grant givers that the business is well thought out and has a strong likelihood of success</a:t>
            </a:r>
          </a:p>
          <a:p>
            <a:r>
              <a:rPr lang="en-IE" b="1" dirty="0" smtClean="0"/>
              <a:t>Reduces Risk</a:t>
            </a:r>
            <a:r>
              <a:rPr lang="en-IE" dirty="0" smtClean="0"/>
              <a:t>: helps entrepreneur to think through their ideas and anticipate possible problems and how to overcome them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449508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Information in a business Plan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800" b="1" dirty="0" smtClean="0"/>
              <a:t>Description of </a:t>
            </a:r>
            <a:r>
              <a:rPr lang="en-IE" sz="2800" dirty="0" smtClean="0"/>
              <a:t>the entrepreneurs/owners/key staff. This includes their skills, experience and personal investment in the business. </a:t>
            </a:r>
          </a:p>
          <a:p>
            <a:r>
              <a:rPr lang="en-IE" sz="2800" b="1" dirty="0" smtClean="0"/>
              <a:t>Market Descriptions and Analysis</a:t>
            </a:r>
            <a:r>
              <a:rPr lang="en-IE" sz="2800" dirty="0" smtClean="0"/>
              <a:t>: its size, competitors and target market</a:t>
            </a:r>
          </a:p>
          <a:p>
            <a:r>
              <a:rPr lang="en-IE" sz="2800" b="1" dirty="0" smtClean="0"/>
              <a:t>Description of Product/service</a:t>
            </a:r>
            <a:r>
              <a:rPr lang="en-IE" sz="2800" dirty="0" smtClean="0"/>
              <a:t>: describing its USP that it has over existing products</a:t>
            </a:r>
          </a:p>
          <a:p>
            <a:r>
              <a:rPr lang="en-IE" sz="2800" b="1" dirty="0" smtClean="0"/>
              <a:t>Production</a:t>
            </a:r>
            <a:r>
              <a:rPr lang="en-IE" sz="2800" dirty="0" smtClean="0"/>
              <a:t>: premises and equipment required, type of production, labour skills and raw materials 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xmlns="" val="772163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01419"/>
          </a:xfrm>
        </p:spPr>
        <p:txBody>
          <a:bodyPr/>
          <a:lstStyle/>
          <a:p>
            <a:r>
              <a:rPr lang="en-IE" b="1" dirty="0" smtClean="0"/>
              <a:t>Marketing</a:t>
            </a:r>
            <a:r>
              <a:rPr lang="en-IE" dirty="0" smtClean="0"/>
              <a:t>: describe the marketing strategy/mix that will used to appeal to the target market</a:t>
            </a:r>
          </a:p>
          <a:p>
            <a:r>
              <a:rPr lang="en-IE" b="1" dirty="0" smtClean="0"/>
              <a:t>Management</a:t>
            </a:r>
            <a:r>
              <a:rPr lang="en-IE" dirty="0" smtClean="0"/>
              <a:t>: how the business will be organised and controlled</a:t>
            </a:r>
          </a:p>
          <a:p>
            <a:r>
              <a:rPr lang="en-IE" b="1" dirty="0" smtClean="0"/>
              <a:t>Costs</a:t>
            </a:r>
            <a:r>
              <a:rPr lang="en-IE" dirty="0" smtClean="0"/>
              <a:t>: cost of premises, equipment and raw materials</a:t>
            </a:r>
          </a:p>
          <a:p>
            <a:r>
              <a:rPr lang="en-IE" b="1" dirty="0" smtClean="0"/>
              <a:t>Sources of finances needed</a:t>
            </a:r>
            <a:r>
              <a:rPr lang="en-IE" dirty="0" smtClean="0"/>
              <a:t>: Short, medium or long term</a:t>
            </a:r>
          </a:p>
          <a:p>
            <a:r>
              <a:rPr lang="en-IE" b="1" dirty="0" smtClean="0"/>
              <a:t>Profitability Forecasts</a:t>
            </a:r>
            <a:r>
              <a:rPr lang="en-IE" dirty="0" smtClean="0"/>
              <a:t>: this could include Break Even Chart, cash flow budget, estimates profit/loss  accounts and balance sheets. </a:t>
            </a:r>
            <a:endParaRPr lang="en-IE" b="1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372327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Why would a start up business fail and what percentage of new start up businesses fail in its first year?</a:t>
            </a:r>
          </a:p>
          <a:p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xmlns="" val="692387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Businesses Fail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Poor market research and product development </a:t>
            </a:r>
          </a:p>
          <a:p>
            <a:r>
              <a:rPr lang="en-IE" dirty="0" smtClean="0"/>
              <a:t>Underestimating costs</a:t>
            </a:r>
          </a:p>
          <a:p>
            <a:r>
              <a:rPr lang="en-IE" dirty="0" smtClean="0"/>
              <a:t>Not having enough finance to fund business during difficult start up phase</a:t>
            </a:r>
          </a:p>
          <a:p>
            <a:r>
              <a:rPr lang="en-IE" dirty="0" smtClean="0"/>
              <a:t>Not keeping proper financial accounts </a:t>
            </a:r>
          </a:p>
          <a:p>
            <a:r>
              <a:rPr lang="en-IE" dirty="0" smtClean="0"/>
              <a:t>Over optimistic of sales predictions </a:t>
            </a:r>
          </a:p>
          <a:p>
            <a:r>
              <a:rPr lang="en-IE" dirty="0" smtClean="0"/>
              <a:t>Getting the Marketing Mix wrong</a:t>
            </a:r>
          </a:p>
          <a:p>
            <a:r>
              <a:rPr lang="en-IE" dirty="0" smtClean="0"/>
              <a:t>Not having a well thought out business plan</a:t>
            </a:r>
          </a:p>
          <a:p>
            <a:r>
              <a:rPr lang="en-IE" dirty="0" smtClean="0"/>
              <a:t>Having poor management skill (entrepreneurs)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4019797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IE" sz="4000" i="1" dirty="0"/>
              <a:t>30% of </a:t>
            </a:r>
            <a:r>
              <a:rPr lang="en-IE" sz="4000" b="1" i="1" dirty="0"/>
              <a:t>new businesses fail</a:t>
            </a:r>
            <a:r>
              <a:rPr lang="en-IE" sz="4000" i="1" dirty="0"/>
              <a:t> during the first two years of being open, 50% during the first five years and 66% during the first 10.</a:t>
            </a:r>
          </a:p>
        </p:txBody>
      </p:sp>
      <p:pic>
        <p:nvPicPr>
          <p:cNvPr id="1026" name="Picture 2" descr="C:\Users\User\AppData\Local\Microsoft\Windows\Temporary Internet Files\Content.IE5\64KCOA0X\The_Grafton_Rooms,_West_Derby_Road._-_geograph.org.uk_-_7713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81128"/>
            <a:ext cx="3024336" cy="183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534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Business Ownership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 smtClean="0"/>
              <a:t>Sole Trader</a:t>
            </a:r>
            <a:r>
              <a:rPr lang="en-IE" dirty="0" smtClean="0"/>
              <a:t>: own and manage their own business</a:t>
            </a:r>
          </a:p>
          <a:p>
            <a:endParaRPr lang="en-IE" dirty="0"/>
          </a:p>
          <a:p>
            <a:r>
              <a:rPr lang="en-IE" b="1" dirty="0" smtClean="0"/>
              <a:t>Partnership</a:t>
            </a:r>
            <a:r>
              <a:rPr lang="en-IE" dirty="0" smtClean="0"/>
              <a:t>: two or more people (not more than 20) are in business together in order to make a profit </a:t>
            </a:r>
          </a:p>
          <a:p>
            <a:endParaRPr lang="en-IE" dirty="0"/>
          </a:p>
          <a:p>
            <a:r>
              <a:rPr lang="en-IE" b="1" dirty="0" smtClean="0"/>
              <a:t>Limited Companies (Ltd):  </a:t>
            </a:r>
            <a:r>
              <a:rPr lang="en-IE" dirty="0" smtClean="0"/>
              <a:t>businesses registered with the companies registration office that are owned by shareholders</a:t>
            </a:r>
          </a:p>
          <a:p>
            <a:endParaRPr lang="en-IE" dirty="0"/>
          </a:p>
          <a:p>
            <a:r>
              <a:rPr lang="en-IE" b="1" dirty="0" smtClean="0"/>
              <a:t>Co-operatives</a:t>
            </a:r>
            <a:r>
              <a:rPr lang="en-IE" dirty="0" smtClean="0"/>
              <a:t>: democratically owned and controlled by members who may be workers, suppliers or customers</a:t>
            </a:r>
          </a:p>
        </p:txBody>
      </p:sp>
    </p:spTree>
    <p:extLst>
      <p:ext uri="{BB962C8B-B14F-4D97-AF65-F5344CB8AC3E}">
        <p14:creationId xmlns:p14="http://schemas.microsoft.com/office/powerpoint/2010/main" xmlns="" val="212501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800" dirty="0" smtClean="0"/>
              <a:t>Characteristics of businesses </a:t>
            </a:r>
            <a:endParaRPr lang="en-IE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300299"/>
              </p:ext>
            </p:extLst>
          </p:nvPr>
        </p:nvGraphicFramePr>
        <p:xfrm>
          <a:off x="457200" y="1600200"/>
          <a:ext cx="8219256" cy="478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74"/>
                <a:gridCol w="5830482"/>
              </a:tblGrid>
              <a:tr h="676059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Sole Trade </a:t>
                      </a:r>
                      <a:endParaRPr lang="en-IE" sz="3200" dirty="0"/>
                    </a:p>
                  </a:txBody>
                  <a:tcPr/>
                </a:tc>
              </a:tr>
              <a:tr h="1543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Formation &amp; Dissolution </a:t>
                      </a: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Registered for Tax with the Revenue</a:t>
                      </a:r>
                      <a:r>
                        <a:rPr lang="en-IE" baseline="0" dirty="0" smtClean="0"/>
                        <a:t> Commissioners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Have to register business name if different from sole Traders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Has no continuity of existence if sole trader dies</a:t>
                      </a:r>
                      <a:endParaRPr lang="en-IE" dirty="0"/>
                    </a:p>
                  </a:txBody>
                  <a:tcPr/>
                </a:tc>
              </a:tr>
              <a:tr h="747223">
                <a:tc>
                  <a:txBody>
                    <a:bodyPr/>
                    <a:lstStyle/>
                    <a:p>
                      <a:r>
                        <a:rPr lang="en-IE" dirty="0" smtClean="0"/>
                        <a:t>Control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Owned and controlled by sole trader who makes all the decisions</a:t>
                      </a:r>
                      <a:endParaRPr lang="en-IE" dirty="0"/>
                    </a:p>
                  </a:txBody>
                  <a:tcPr/>
                </a:tc>
              </a:tr>
              <a:tr h="747223">
                <a:tc>
                  <a:txBody>
                    <a:bodyPr/>
                    <a:lstStyle/>
                    <a:p>
                      <a:r>
                        <a:rPr lang="en-IE" dirty="0" smtClean="0"/>
                        <a:t>Finance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Can only raise equity finance (money) by investing personal finance</a:t>
                      </a:r>
                      <a:endParaRPr lang="en-IE" dirty="0"/>
                    </a:p>
                  </a:txBody>
                  <a:tcPr/>
                </a:tc>
              </a:tr>
              <a:tr h="1067461">
                <a:tc>
                  <a:txBody>
                    <a:bodyPr/>
                    <a:lstStyle/>
                    <a:p>
                      <a:r>
                        <a:rPr lang="en-IE" dirty="0" smtClean="0"/>
                        <a:t>Profits &amp; Risk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Keeps all the profits 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Pays income tax on profits.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Has unlimited liability (risk) 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7303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88161492"/>
              </p:ext>
            </p:extLst>
          </p:nvPr>
        </p:nvGraphicFramePr>
        <p:xfrm>
          <a:off x="467544" y="908720"/>
          <a:ext cx="8229600" cy="504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6419056"/>
              </a:tblGrid>
              <a:tr h="889248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Partnership</a:t>
                      </a:r>
                      <a:endParaRPr lang="en-IE" dirty="0"/>
                    </a:p>
                  </a:txBody>
                  <a:tcPr/>
                </a:tc>
              </a:tr>
              <a:tr h="889248">
                <a:tc>
                  <a:txBody>
                    <a:bodyPr/>
                    <a:lstStyle/>
                    <a:p>
                      <a:r>
                        <a:rPr lang="en-IE" dirty="0" smtClean="0"/>
                        <a:t>Formation &amp; Dissolution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Registered for Tax with the Revenue</a:t>
                      </a:r>
                      <a:r>
                        <a:rPr lang="en-IE" baseline="0" dirty="0" smtClean="0"/>
                        <a:t> Commissioners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Have to register business name if different from partners name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Has no continuity of existence if partners dies or leaves </a:t>
                      </a:r>
                      <a:endParaRPr lang="en-IE" dirty="0" smtClean="0"/>
                    </a:p>
                    <a:p>
                      <a:endParaRPr lang="en-IE" dirty="0"/>
                    </a:p>
                  </a:txBody>
                  <a:tcPr/>
                </a:tc>
              </a:tr>
              <a:tr h="889248">
                <a:tc>
                  <a:txBody>
                    <a:bodyPr/>
                    <a:lstStyle/>
                    <a:p>
                      <a:r>
                        <a:rPr lang="en-IE" dirty="0" smtClean="0"/>
                        <a:t>Control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Owned and controlled by partners who make all the management decisions</a:t>
                      </a:r>
                      <a:endParaRPr lang="en-IE" dirty="0"/>
                    </a:p>
                  </a:txBody>
                  <a:tcPr/>
                </a:tc>
              </a:tr>
              <a:tr h="889248">
                <a:tc>
                  <a:txBody>
                    <a:bodyPr/>
                    <a:lstStyle/>
                    <a:p>
                      <a:r>
                        <a:rPr lang="en-IE" dirty="0" smtClean="0"/>
                        <a:t>Finance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Can raise equity finance (money) by brining in new partners</a:t>
                      </a:r>
                      <a:endParaRPr lang="en-IE" dirty="0"/>
                    </a:p>
                  </a:txBody>
                  <a:tcPr/>
                </a:tc>
              </a:tr>
              <a:tr h="889248">
                <a:tc>
                  <a:txBody>
                    <a:bodyPr/>
                    <a:lstStyle/>
                    <a:p>
                      <a:r>
                        <a:rPr lang="en-IE" dirty="0" smtClean="0"/>
                        <a:t>Profit &amp;</a:t>
                      </a:r>
                      <a:r>
                        <a:rPr lang="en-IE" baseline="0" dirty="0" smtClean="0"/>
                        <a:t> Risk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Partners share all the profits and pay income tax on their shares. Partners have unlimited liability of all debts in the business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801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33761127"/>
              </p:ext>
            </p:extLst>
          </p:nvPr>
        </p:nvGraphicFramePr>
        <p:xfrm>
          <a:off x="467544" y="548680"/>
          <a:ext cx="82296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b="1" dirty="0" smtClean="0"/>
                        <a:t> Private Limited Company (Ltd)</a:t>
                      </a:r>
                      <a:r>
                        <a:rPr lang="en-IE" b="1" baseline="0" dirty="0" smtClean="0"/>
                        <a:t> </a:t>
                      </a:r>
                      <a:endParaRPr lang="en-I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Formation &amp; Dissolution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Registered for tax with revenue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Registered company with the companies registration</a:t>
                      </a:r>
                      <a:r>
                        <a:rPr lang="en-IE" baseline="0" dirty="0" smtClean="0"/>
                        <a:t> office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Company continues to exist regardless who owns shares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Control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Owned and controlled by shareholders who elect Board of Directors to run the business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Finance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Equity finances can be raised by selling shares 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Profits</a:t>
                      </a:r>
                      <a:r>
                        <a:rPr lang="en-IE" baseline="0" dirty="0" smtClean="0"/>
                        <a:t> and Risk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Company pays corporation tax on profits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Profits</a:t>
                      </a:r>
                      <a:r>
                        <a:rPr lang="en-IE" baseline="0" dirty="0" smtClean="0"/>
                        <a:t> shared out according to the amount of shares owned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Shareholders pay income tax on dividends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baseline="0" dirty="0" smtClean="0"/>
                        <a:t>Shareholders have  limited liability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926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3799649"/>
              </p:ext>
            </p:extLst>
          </p:nvPr>
        </p:nvGraphicFramePr>
        <p:xfrm>
          <a:off x="395536" y="548680"/>
          <a:ext cx="8424936" cy="5965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445846">
                <a:tc>
                  <a:txBody>
                    <a:bodyPr/>
                    <a:lstStyle/>
                    <a:p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Co-operative</a:t>
                      </a:r>
                      <a:endParaRPr lang="en-IE" sz="3200" dirty="0"/>
                    </a:p>
                  </a:txBody>
                  <a:tcPr/>
                </a:tc>
              </a:tr>
              <a:tr h="1758956">
                <a:tc>
                  <a:txBody>
                    <a:bodyPr/>
                    <a:lstStyle/>
                    <a:p>
                      <a:r>
                        <a:rPr lang="en-IE" dirty="0" smtClean="0"/>
                        <a:t>Formation and dissolution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Registered for tax with the revenue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Registered with the companies registration office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Continues to exist</a:t>
                      </a:r>
                      <a:r>
                        <a:rPr lang="en-IE" baseline="0" dirty="0" smtClean="0"/>
                        <a:t> regardless of who owns the shares</a:t>
                      </a:r>
                      <a:endParaRPr lang="en-IE" dirty="0"/>
                    </a:p>
                  </a:txBody>
                  <a:tcPr/>
                </a:tc>
              </a:tr>
              <a:tr h="769543">
                <a:tc>
                  <a:txBody>
                    <a:bodyPr/>
                    <a:lstStyle/>
                    <a:p>
                      <a:r>
                        <a:rPr lang="en-IE" dirty="0" smtClean="0"/>
                        <a:t>Control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Owned and controlled by members who elect management committee</a:t>
                      </a:r>
                      <a:endParaRPr lang="en-IE" dirty="0"/>
                    </a:p>
                  </a:txBody>
                  <a:tcPr/>
                </a:tc>
              </a:tr>
              <a:tr h="769543">
                <a:tc>
                  <a:txBody>
                    <a:bodyPr/>
                    <a:lstStyle/>
                    <a:p>
                      <a:r>
                        <a:rPr lang="en-IE" dirty="0" smtClean="0"/>
                        <a:t>Finance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Equity capital can be raised  by brining in new members</a:t>
                      </a:r>
                      <a:endParaRPr lang="en-IE" dirty="0"/>
                    </a:p>
                  </a:txBody>
                  <a:tcPr/>
                </a:tc>
              </a:tr>
              <a:tr h="2088760">
                <a:tc>
                  <a:txBody>
                    <a:bodyPr/>
                    <a:lstStyle/>
                    <a:p>
                      <a:r>
                        <a:rPr lang="en-IE" dirty="0" smtClean="0"/>
                        <a:t>Profits &amp; Risk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Pays corporation tax on profits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Profits distributed among members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Members pay income tax on dividends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Members have protection </a:t>
                      </a:r>
                      <a:r>
                        <a:rPr lang="en-IE" baseline="0" dirty="0" smtClean="0"/>
                        <a:t> of limited liability 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2488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Finance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 smtClean="0"/>
              <a:t>What factors should an entrepreneur  choose when considering a type of finance(invested/borrowed money) for start up a business </a:t>
            </a:r>
            <a:r>
              <a:rPr lang="en-IE" sz="4000" dirty="0" smtClean="0"/>
              <a:t>? </a:t>
            </a:r>
            <a:endParaRPr lang="en-IE" sz="4000" dirty="0"/>
          </a:p>
        </p:txBody>
      </p:sp>
      <p:pic>
        <p:nvPicPr>
          <p:cNvPr id="1027" name="Picture 3" descr="C:\Users\User\AppData\Local\Microsoft\Windows\Temporary Internet Files\Content.IE5\S2CTDU0R\Business-Finance_C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3" y="3933056"/>
            <a:ext cx="4275558" cy="216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31534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Choosing Finance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/>
              <a:t>Entrepreneurs should consider:</a:t>
            </a:r>
          </a:p>
          <a:p>
            <a:r>
              <a:rPr lang="en-IE" dirty="0" smtClean="0"/>
              <a:t>Purpose: type of finance should match the purpose for which it will be used for</a:t>
            </a:r>
          </a:p>
          <a:p>
            <a:r>
              <a:rPr lang="en-IE" dirty="0" smtClean="0"/>
              <a:t>Cost: how much will the interest payments be? How will it effect product and profitability?</a:t>
            </a:r>
          </a:p>
          <a:p>
            <a:r>
              <a:rPr lang="en-IE" dirty="0" smtClean="0"/>
              <a:t>Control: how much will the investment cost in term of ownership/control (% of the business given away, Dragons Den) </a:t>
            </a:r>
          </a:p>
          <a:p>
            <a:r>
              <a:rPr lang="en-IE" dirty="0" smtClean="0"/>
              <a:t>Risk: Potential risk may be inability to pay back a loan , which means losing vital assets/</a:t>
            </a:r>
            <a:r>
              <a:rPr lang="en-IE" dirty="0" err="1" smtClean="0"/>
              <a:t>equitpment</a:t>
            </a:r>
            <a:r>
              <a:rPr lang="en-IE" dirty="0" smtClean="0"/>
              <a:t>/loss of business or not being able to pay expenses (wages/tax returns)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1491464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235</TotalTime>
  <Words>1307</Words>
  <Application>Microsoft Office PowerPoint</Application>
  <PresentationFormat>On-screen Show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Executive</vt:lpstr>
      <vt:lpstr>Setting up a Business </vt:lpstr>
      <vt:lpstr>Slide 2</vt:lpstr>
      <vt:lpstr>Business Ownership </vt:lpstr>
      <vt:lpstr>Characteristics of businesses </vt:lpstr>
      <vt:lpstr>Slide 5</vt:lpstr>
      <vt:lpstr>Slide 6</vt:lpstr>
      <vt:lpstr>Slide 7</vt:lpstr>
      <vt:lpstr>Finance </vt:lpstr>
      <vt:lpstr>Choosing Finance </vt:lpstr>
      <vt:lpstr>Types of Finance </vt:lpstr>
      <vt:lpstr>Short Term Finance </vt:lpstr>
      <vt:lpstr>Medium Term Finance </vt:lpstr>
      <vt:lpstr>Long Term Finance</vt:lpstr>
      <vt:lpstr>Production Methods </vt:lpstr>
      <vt:lpstr>Job Production</vt:lpstr>
      <vt:lpstr>Batch Production </vt:lpstr>
      <vt:lpstr>Mass Production</vt:lpstr>
      <vt:lpstr>Subcontracting </vt:lpstr>
      <vt:lpstr>Advantages</vt:lpstr>
      <vt:lpstr>Disadvantages</vt:lpstr>
      <vt:lpstr>Slide 21</vt:lpstr>
      <vt:lpstr>Business Plan </vt:lpstr>
      <vt:lpstr>Importance of a Business Plan </vt:lpstr>
      <vt:lpstr>Information in a business Plan </vt:lpstr>
      <vt:lpstr>Slide 25</vt:lpstr>
      <vt:lpstr>Slide 26</vt:lpstr>
      <vt:lpstr>Why Businesses Fail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a Business</dc:title>
  <dc:creator>User</dc:creator>
  <cp:lastModifiedBy>Eugene Keogh</cp:lastModifiedBy>
  <cp:revision>18</cp:revision>
  <dcterms:created xsi:type="dcterms:W3CDTF">2019-09-19T11:25:23Z</dcterms:created>
  <dcterms:modified xsi:type="dcterms:W3CDTF">2019-10-02T16:37:35Z</dcterms:modified>
</cp:coreProperties>
</file>