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ACD426-FEA9-47C1-A1DC-B4D5647FDD2E}" type="datetimeFigureOut">
              <a:rPr lang="en-IE" smtClean="0"/>
              <a:pPr/>
              <a:t>31/03/2020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40DE2DD-7A48-48E3-BA5B-6F6CC43AE7F3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g.com/en/news-and-trade-ideas/top-10-biggest-corporate-scandals-and-how-they-affected-share-pr-18110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j618ceGi1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E" sz="4800" dirty="0" smtClean="0"/>
              <a:t>Ethical, Social &amp; Environmental Responsibility in Businesses </a:t>
            </a:r>
            <a:endParaRPr lang="en-IE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Unit 6 Chapter 21</a:t>
            </a:r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What would a social responsible business practice?</a:t>
            </a:r>
            <a:endParaRPr lang="en-IE" sz="4400" dirty="0"/>
          </a:p>
        </p:txBody>
      </p:sp>
      <p:pic>
        <p:nvPicPr>
          <p:cNvPr id="2050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645024"/>
            <a:ext cx="2702595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Social Responsibility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Obligation for every business to respect the interests of all the stakeholders</a:t>
            </a:r>
          </a:p>
          <a:p>
            <a:pPr>
              <a:buNone/>
            </a:pP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Also know as </a:t>
            </a:r>
            <a:r>
              <a:rPr lang="en-IE" b="1" dirty="0" smtClean="0"/>
              <a:t>corporate social responsibility </a:t>
            </a:r>
          </a:p>
          <a:p>
            <a:endParaRPr lang="en-IE" b="1" dirty="0" smtClean="0"/>
          </a:p>
          <a:p>
            <a:endParaRPr lang="en-IE" b="1" dirty="0" smtClean="0"/>
          </a:p>
          <a:p>
            <a:pPr>
              <a:buNone/>
            </a:pPr>
            <a:endParaRPr lang="en-IE" b="1" dirty="0"/>
          </a:p>
        </p:txBody>
      </p:sp>
      <p:pic>
        <p:nvPicPr>
          <p:cNvPr id="4" name="Picture 3" descr="45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005064"/>
            <a:ext cx="5184576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4000" dirty="0" smtClean="0"/>
              <a:t>Examples of social responsibility towards employees would be..............?</a:t>
            </a:r>
          </a:p>
          <a:p>
            <a:pPr>
              <a:buNone/>
            </a:pPr>
            <a:endParaRPr lang="en-IE" sz="4000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789040"/>
            <a:ext cx="6048672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Social responsibility towards employees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IE" sz="4000" dirty="0" smtClean="0"/>
              <a:t>No discrimination, bullying or harassment in the workplace </a:t>
            </a:r>
          </a:p>
          <a:p>
            <a:r>
              <a:rPr lang="en-IE" sz="4000" dirty="0" smtClean="0"/>
              <a:t>Fair pay </a:t>
            </a:r>
          </a:p>
          <a:p>
            <a:r>
              <a:rPr lang="en-IE" sz="4000" dirty="0" smtClean="0"/>
              <a:t>Safe working conditions</a:t>
            </a:r>
          </a:p>
          <a:p>
            <a:r>
              <a:rPr lang="en-IE" sz="4000" dirty="0" smtClean="0"/>
              <a:t>Secure and continuous employment</a:t>
            </a:r>
          </a:p>
          <a:p>
            <a:r>
              <a:rPr lang="en-IE" sz="4000" dirty="0" smtClean="0"/>
              <a:t>Interesting and challenging jobs</a:t>
            </a:r>
            <a:endParaRPr lang="en-IE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4400" dirty="0" smtClean="0"/>
              <a:t>Examples of social responsibility towards investors  would be..............?</a:t>
            </a:r>
          </a:p>
          <a:p>
            <a:pPr>
              <a:buNone/>
            </a:pPr>
            <a:endParaRPr lang="en-IE" dirty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221088"/>
            <a:ext cx="3082453" cy="20097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/>
              <a:t>Social responsibility towards investors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Honest and open financial/business  information</a:t>
            </a:r>
          </a:p>
          <a:p>
            <a:r>
              <a:rPr lang="en-IE" sz="3600" dirty="0" smtClean="0"/>
              <a:t>Fair dividend </a:t>
            </a:r>
          </a:p>
          <a:p>
            <a:r>
              <a:rPr lang="en-IE" sz="3600" dirty="0" smtClean="0"/>
              <a:t>Honest and accurate financial accounts</a:t>
            </a:r>
          </a:p>
          <a:p>
            <a:r>
              <a:rPr lang="en-IE" sz="3600" dirty="0" smtClean="0"/>
              <a:t> no excessive salaries or perks paid to managers</a:t>
            </a:r>
          </a:p>
          <a:p>
            <a:endParaRPr lang="en-IE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4000" dirty="0" smtClean="0"/>
              <a:t>Examples of social responsibility towards suppliers  would be..............?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/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501008"/>
            <a:ext cx="2647181" cy="264718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/>
              <a:t>Social responsibility towards suppliers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IE" sz="4400" dirty="0" smtClean="0"/>
              <a:t>Fair negotiations, free of pressure </a:t>
            </a:r>
          </a:p>
          <a:p>
            <a:r>
              <a:rPr lang="en-IE" sz="4400" dirty="0" smtClean="0"/>
              <a:t>Bills paid on time and in full</a:t>
            </a:r>
          </a:p>
          <a:p>
            <a:r>
              <a:rPr lang="en-IE" sz="4400" dirty="0" smtClean="0"/>
              <a:t>All contracts to be honoured</a:t>
            </a:r>
          </a:p>
          <a:p>
            <a:r>
              <a:rPr lang="en-IE" sz="4400" dirty="0" smtClean="0"/>
              <a:t>Avoiding suppliers that use unethical practices </a:t>
            </a:r>
            <a:r>
              <a:rPr lang="en-IE" sz="4400" dirty="0" err="1" smtClean="0"/>
              <a:t>e,g</a:t>
            </a:r>
            <a:r>
              <a:rPr lang="en-IE" sz="4400" dirty="0" smtClean="0"/>
              <a:t> child labour </a:t>
            </a:r>
            <a:endParaRPr lang="en-IE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4000" dirty="0" smtClean="0"/>
              <a:t>Examples of social responsibility towards customers  would be..............?</a:t>
            </a:r>
          </a:p>
          <a:p>
            <a:endParaRPr lang="en-IE" sz="2800" dirty="0" smtClean="0"/>
          </a:p>
          <a:p>
            <a:pPr>
              <a:buNone/>
            </a:pPr>
            <a:endParaRPr lang="en-IE" sz="2800" dirty="0" smtClean="0"/>
          </a:p>
          <a:p>
            <a:endParaRPr lang="en-IE" dirty="0"/>
          </a:p>
        </p:txBody>
      </p:sp>
      <p:pic>
        <p:nvPicPr>
          <p:cNvPr id="4" name="Picture 3" descr="images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05064"/>
            <a:ext cx="3253904" cy="231169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/>
              <a:t>Social responsibility towards customers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Produce safe and reliable goods/services </a:t>
            </a:r>
          </a:p>
          <a:p>
            <a:r>
              <a:rPr lang="en-IE" sz="3200" dirty="0" smtClean="0"/>
              <a:t>Fair prices</a:t>
            </a:r>
          </a:p>
          <a:p>
            <a:r>
              <a:rPr lang="en-IE" sz="3200" dirty="0" smtClean="0"/>
              <a:t>Truthful and accurate advertising</a:t>
            </a:r>
          </a:p>
          <a:p>
            <a:r>
              <a:rPr lang="en-IE" sz="3200" dirty="0" smtClean="0"/>
              <a:t>Good after sale services </a:t>
            </a:r>
          </a:p>
          <a:p>
            <a:r>
              <a:rPr lang="en-IE" sz="3200" dirty="0" smtClean="0"/>
              <a:t>All consumer legislation obeyed </a:t>
            </a:r>
          </a:p>
          <a:p>
            <a:r>
              <a:rPr lang="en-IE" sz="3200" dirty="0" smtClean="0"/>
              <a:t>No advertisement targeted to impressionable or vulnerable people </a:t>
            </a:r>
            <a:endParaRPr lang="en-IE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What are  Ethical, social and Environmental Responsibilities for a business and can you give an example of each ?</a:t>
            </a:r>
            <a:endParaRPr lang="en-IE" sz="3600" dirty="0"/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789040"/>
            <a:ext cx="3024336" cy="2184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4000" dirty="0" smtClean="0"/>
              <a:t>Examples of social responsibility towards government   would be..............?</a:t>
            </a:r>
          </a:p>
          <a:p>
            <a:endParaRPr lang="en-IE" sz="2800" dirty="0" smtClean="0"/>
          </a:p>
          <a:p>
            <a:pPr>
              <a:buNone/>
            </a:pPr>
            <a:endParaRPr lang="en-IE" sz="2800" dirty="0" smtClean="0"/>
          </a:p>
          <a:p>
            <a:endParaRPr lang="en-IE" dirty="0"/>
          </a:p>
        </p:txBody>
      </p:sp>
      <p:pic>
        <p:nvPicPr>
          <p:cNvPr id="4" name="Picture 3" descr="download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789040"/>
            <a:ext cx="3588990" cy="252829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Social responsibility towards government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Ensure that correct taxes are paid on the business profits </a:t>
            </a:r>
            <a:r>
              <a:rPr lang="en-IE" sz="3200" dirty="0" err="1" smtClean="0"/>
              <a:t>e.g</a:t>
            </a:r>
            <a:r>
              <a:rPr lang="en-IE" sz="3200" dirty="0" smtClean="0"/>
              <a:t> Corporation Tax</a:t>
            </a:r>
          </a:p>
          <a:p>
            <a:r>
              <a:rPr lang="en-IE" sz="3200" dirty="0" smtClean="0"/>
              <a:t>Collects all taxes required by the government and pass it onto them (PAYE, PRSI, VAT, DIRT)</a:t>
            </a:r>
          </a:p>
          <a:p>
            <a:r>
              <a:rPr lang="en-IE" sz="3200" dirty="0" smtClean="0"/>
              <a:t>Local, </a:t>
            </a:r>
            <a:r>
              <a:rPr lang="en-IE" sz="3200" dirty="0" err="1" smtClean="0"/>
              <a:t>nationl</a:t>
            </a:r>
            <a:r>
              <a:rPr lang="en-IE" sz="3200" dirty="0" smtClean="0"/>
              <a:t> and EU laws obeyed</a:t>
            </a:r>
          </a:p>
          <a:p>
            <a:r>
              <a:rPr lang="en-IE" sz="3200" dirty="0" smtClean="0"/>
              <a:t>No use of bribery or corruption of politicians</a:t>
            </a:r>
            <a:endParaRPr lang="en-IE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3600" dirty="0" smtClean="0"/>
              <a:t>Examples of social responsibility towards local community    would be..............?</a:t>
            </a:r>
          </a:p>
          <a:p>
            <a:endParaRPr lang="en-IE" sz="2800" dirty="0" smtClean="0"/>
          </a:p>
          <a:p>
            <a:pPr>
              <a:buNone/>
            </a:pPr>
            <a:endParaRPr lang="en-IE" sz="2800" dirty="0" smtClean="0"/>
          </a:p>
          <a:p>
            <a:pPr>
              <a:buNone/>
            </a:pPr>
            <a:endParaRPr lang="en-IE" sz="2800" dirty="0" smtClean="0"/>
          </a:p>
          <a:p>
            <a:endParaRPr lang="en-IE" dirty="0"/>
          </a:p>
        </p:txBody>
      </p:sp>
      <p:pic>
        <p:nvPicPr>
          <p:cNvPr id="4" name="Picture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140968"/>
            <a:ext cx="4188867" cy="251400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Social responsibility towards local community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3200" dirty="0" smtClean="0"/>
              <a:t>No waste or noise pollution of local environment</a:t>
            </a:r>
          </a:p>
          <a:p>
            <a:r>
              <a:rPr lang="en-IE" sz="3200" dirty="0" smtClean="0"/>
              <a:t>Support employment of local people</a:t>
            </a:r>
          </a:p>
          <a:p>
            <a:r>
              <a:rPr lang="en-IE" sz="3200" dirty="0" smtClean="0"/>
              <a:t>Support local suppliers wherever possible</a:t>
            </a:r>
          </a:p>
          <a:p>
            <a:r>
              <a:rPr lang="en-IE" sz="3200" dirty="0" smtClean="0"/>
              <a:t>Keep local community informed about changes in the business </a:t>
            </a:r>
            <a:r>
              <a:rPr lang="en-IE" sz="3200" dirty="0" err="1" smtClean="0"/>
              <a:t>e,g</a:t>
            </a:r>
            <a:r>
              <a:rPr lang="en-IE" sz="3200" dirty="0" smtClean="0"/>
              <a:t> expansion of premises 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3600" dirty="0" smtClean="0"/>
              <a:t>Examples of social responsibility towards wider society and the planet  would be..............?</a:t>
            </a:r>
          </a:p>
          <a:p>
            <a:endParaRPr lang="en-IE" dirty="0"/>
          </a:p>
        </p:txBody>
      </p:sp>
      <p:pic>
        <p:nvPicPr>
          <p:cNvPr id="3074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861048"/>
            <a:ext cx="2679847" cy="2175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Social responsibility towards wider society and the planet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Produce durable goods with little as possible waste </a:t>
            </a:r>
          </a:p>
          <a:p>
            <a:r>
              <a:rPr lang="en-IE" dirty="0" smtClean="0"/>
              <a:t>Run the business in an environmentally sustainable way</a:t>
            </a:r>
          </a:p>
          <a:p>
            <a:r>
              <a:rPr lang="en-IE" dirty="0" smtClean="0"/>
              <a:t>Don't do business with countries with corrupt countries </a:t>
            </a:r>
          </a:p>
          <a:p>
            <a:r>
              <a:rPr lang="en-IE" dirty="0" smtClean="0"/>
              <a:t>Compete ethically and fairly against competitors</a:t>
            </a:r>
          </a:p>
          <a:p>
            <a:r>
              <a:rPr lang="en-IE" dirty="0" smtClean="0"/>
              <a:t>Support good causes in society </a:t>
            </a:r>
            <a:r>
              <a:rPr lang="en-IE" dirty="0" err="1" smtClean="0"/>
              <a:t>e,g</a:t>
            </a:r>
            <a:r>
              <a:rPr lang="en-IE" dirty="0" smtClean="0"/>
              <a:t> charities, sponsorship, events 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4400" dirty="0" smtClean="0"/>
              <a:t>What is sustainable development? </a:t>
            </a:r>
          </a:p>
          <a:p>
            <a:pPr>
              <a:buNone/>
            </a:pPr>
            <a:endParaRPr lang="en-IE" sz="4400" dirty="0" smtClean="0"/>
          </a:p>
          <a:p>
            <a:pPr>
              <a:buNone/>
            </a:pPr>
            <a:endParaRPr lang="en-IE" sz="4400" dirty="0"/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356992"/>
            <a:ext cx="3312368" cy="2143125"/>
          </a:xfrm>
          <a:prstGeom prst="rect">
            <a:avLst/>
          </a:prstGeom>
        </p:spPr>
      </p:pic>
      <p:pic>
        <p:nvPicPr>
          <p:cNvPr id="4098" name="Picture 2" descr="C:\Program Files\Microsoft Office\MEDIA\CAGCAT10\j030107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17032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Sustainable Development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 Running a  business in a way which it will not damage the environment for future generations</a:t>
            </a:r>
          </a:p>
          <a:p>
            <a:pPr>
              <a:buNone/>
            </a:pPr>
            <a:r>
              <a:rPr lang="en-IE" dirty="0" smtClean="0"/>
              <a:t>  </a:t>
            </a:r>
            <a:endParaRPr lang="en-IE" dirty="0"/>
          </a:p>
        </p:txBody>
      </p:sp>
      <p:pic>
        <p:nvPicPr>
          <p:cNvPr id="4" name="Picture 3" descr="01_tgg_grid_icon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708920"/>
            <a:ext cx="6660232" cy="300379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What are the important environmental issues facing businesses? </a:t>
            </a:r>
            <a:endParaRPr lang="en-IE" sz="4400" dirty="0"/>
          </a:p>
        </p:txBody>
      </p:sp>
      <p:pic>
        <p:nvPicPr>
          <p:cNvPr id="512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429000"/>
            <a:ext cx="2062180" cy="2270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/>
              <a:t>Important environmental issues facing businesses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2800" dirty="0" smtClean="0"/>
              <a:t>Climate change </a:t>
            </a:r>
          </a:p>
          <a:p>
            <a:r>
              <a:rPr lang="en-IE" sz="2800" dirty="0" smtClean="0"/>
              <a:t>Energy </a:t>
            </a:r>
            <a:r>
              <a:rPr lang="en-IE" sz="2800" dirty="0" err="1" smtClean="0"/>
              <a:t>e.g</a:t>
            </a:r>
            <a:r>
              <a:rPr lang="en-IE" sz="2800" dirty="0" smtClean="0"/>
              <a:t> non-renewable fossil flues/reusable energy </a:t>
            </a:r>
          </a:p>
          <a:p>
            <a:r>
              <a:rPr lang="en-IE" sz="2800" dirty="0" smtClean="0"/>
              <a:t>Waste </a:t>
            </a:r>
            <a:r>
              <a:rPr lang="en-IE" sz="2800" dirty="0" err="1" smtClean="0"/>
              <a:t>e.g</a:t>
            </a:r>
            <a:r>
              <a:rPr lang="en-IE" sz="2800" dirty="0" smtClean="0"/>
              <a:t> reuse, reduce, recycle</a:t>
            </a:r>
          </a:p>
          <a:p>
            <a:r>
              <a:rPr lang="en-IE" sz="2800" dirty="0" smtClean="0"/>
              <a:t>Pollution</a:t>
            </a:r>
          </a:p>
          <a:p>
            <a:r>
              <a:rPr lang="en-IE" sz="2800" dirty="0" smtClean="0"/>
              <a:t>Destruction of natural resources </a:t>
            </a:r>
            <a:r>
              <a:rPr lang="en-IE" sz="2800" dirty="0" err="1" smtClean="0"/>
              <a:t>e,g</a:t>
            </a:r>
            <a:r>
              <a:rPr lang="en-IE" sz="2800" dirty="0" smtClean="0"/>
              <a:t> forests, bogs, rivers, coastlines.</a:t>
            </a:r>
          </a:p>
          <a:p>
            <a:endParaRPr lang="en-IE" dirty="0"/>
          </a:p>
        </p:txBody>
      </p:sp>
      <p:pic>
        <p:nvPicPr>
          <p:cNvPr id="4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653136"/>
            <a:ext cx="2391815" cy="1743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Ethics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96944" cy="4572000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Moral rules that guide the business decision making. 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Helps the business to decide whether a decision is right or wrong, honest and fair regardless of profits </a:t>
            </a:r>
          </a:p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Good business ethics:  </a:t>
            </a:r>
          </a:p>
          <a:p>
            <a:pPr>
              <a:buNone/>
            </a:pPr>
            <a:r>
              <a:rPr lang="en-IE" dirty="0" smtClean="0"/>
              <a:t>https://www.wordstream.com/blog/ws/2017/09/20/ethical-marketing</a:t>
            </a:r>
            <a:endParaRPr lang="en-IE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What are the features of an environmentally responsible business?</a:t>
            </a:r>
          </a:p>
          <a:p>
            <a:endParaRPr lang="en-IE" sz="3200" dirty="0" smtClean="0"/>
          </a:p>
          <a:p>
            <a:endParaRPr lang="en-IE" sz="3200" dirty="0" smtClean="0"/>
          </a:p>
        </p:txBody>
      </p:sp>
      <p:pic>
        <p:nvPicPr>
          <p:cNvPr id="4" name="Picture 3" descr="sustainability-green-environmentally-friendly-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717032"/>
            <a:ext cx="6120680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Features </a:t>
            </a:r>
            <a:r>
              <a:rPr lang="en-IE" dirty="0" smtClean="0"/>
              <a:t>of an environmentally responsible business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Produce durable goods</a:t>
            </a:r>
          </a:p>
          <a:p>
            <a:r>
              <a:rPr lang="en-IE" sz="2800" dirty="0" smtClean="0"/>
              <a:t>Produce in an ecologically sustainable manner </a:t>
            </a:r>
            <a:r>
              <a:rPr lang="en-IE" sz="2800" dirty="0" err="1" smtClean="0"/>
              <a:t>e.g</a:t>
            </a:r>
            <a:r>
              <a:rPr lang="en-IE" sz="2800" dirty="0" smtClean="0"/>
              <a:t> locate away from ecologically sensitive areas, energy efficient, renewable energy, reduce pollution</a:t>
            </a:r>
          </a:p>
          <a:p>
            <a:r>
              <a:rPr lang="en-IE" sz="2800" dirty="0" smtClean="0"/>
              <a:t>Plan for disposal after use </a:t>
            </a:r>
            <a:r>
              <a:rPr lang="en-IE" sz="2800" dirty="0" err="1" smtClean="0"/>
              <a:t>e.g</a:t>
            </a:r>
            <a:r>
              <a:rPr lang="en-IE" sz="2800" dirty="0" smtClean="0"/>
              <a:t>  their goods should be easy to repair reuse , recycle</a:t>
            </a:r>
          </a:p>
          <a:p>
            <a:r>
              <a:rPr lang="en-IE" sz="2800" dirty="0" smtClean="0"/>
              <a:t>Conduct regular environmental audits </a:t>
            </a:r>
            <a:endParaRPr lang="en-IE" sz="2800" dirty="0"/>
          </a:p>
        </p:txBody>
      </p:sp>
      <p:pic>
        <p:nvPicPr>
          <p:cNvPr id="4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13176"/>
            <a:ext cx="1743743" cy="15277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What would be the cost ( minor disadvantages) to a business of being social and environmental responsibilities? </a:t>
            </a:r>
            <a:endParaRPr lang="en-IE" sz="2800" dirty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645024"/>
            <a:ext cx="3528392" cy="2009775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Costs ( Disadvantages)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dirty="0" smtClean="0"/>
              <a:t>Paying fair wages and providing good working conditions will have extra costs</a:t>
            </a:r>
          </a:p>
          <a:p>
            <a:r>
              <a:rPr lang="en-IE" dirty="0" smtClean="0"/>
              <a:t>Providing investors with full and honest financial info may reduce amount of finances that they can be persuaded to provide.</a:t>
            </a:r>
          </a:p>
          <a:p>
            <a:r>
              <a:rPr lang="en-IE" dirty="0" smtClean="0"/>
              <a:t>Investing in equipment and production processes that minimise waste and pollution costs money</a:t>
            </a:r>
          </a:p>
          <a:p>
            <a:r>
              <a:rPr lang="en-IE" dirty="0" smtClean="0"/>
              <a:t>Obeying the law and paying the correct amount of taxes can reduce business profitability </a:t>
            </a:r>
            <a:endParaRPr lang="en-IE" dirty="0"/>
          </a:p>
        </p:txBody>
      </p:sp>
      <p:pic>
        <p:nvPicPr>
          <p:cNvPr id="1026" name="Picture 2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869160"/>
            <a:ext cx="1474013" cy="1817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3600" dirty="0" smtClean="0"/>
              <a:t>What would be the </a:t>
            </a:r>
            <a:r>
              <a:rPr lang="en-IE" sz="3600" dirty="0" smtClean="0"/>
              <a:t>benefits of  </a:t>
            </a:r>
            <a:r>
              <a:rPr lang="en-IE" sz="3600" dirty="0" smtClean="0"/>
              <a:t>a business of being social and environmental responsibilities? </a:t>
            </a:r>
          </a:p>
          <a:p>
            <a:endParaRPr lang="en-IE" dirty="0"/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501008"/>
            <a:ext cx="2399531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464496"/>
          </a:xfrm>
        </p:spPr>
        <p:txBody>
          <a:bodyPr/>
          <a:lstStyle/>
          <a:p>
            <a:r>
              <a:rPr lang="en-IE" dirty="0" smtClean="0"/>
              <a:t>Good waste management can save money in the long term by reducing of raw material that are wasted </a:t>
            </a:r>
          </a:p>
          <a:p>
            <a:r>
              <a:rPr lang="en-IE" dirty="0" smtClean="0"/>
              <a:t>Businesses avoid being fined or breaking laws or evading taxes can also protect the reputation of the business </a:t>
            </a:r>
          </a:p>
          <a:p>
            <a:r>
              <a:rPr lang="en-IE" dirty="0" smtClean="0"/>
              <a:t>Businesses with positive reputations can  attract more loyal customers, highly skilled staff, improve marketing promotions  and motivated staff</a:t>
            </a:r>
          </a:p>
          <a:p>
            <a:r>
              <a:rPr lang="en-IE" dirty="0" smtClean="0"/>
              <a:t>Easier to attract investors due to good reputation </a:t>
            </a: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88640"/>
            <a:ext cx="6264696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Why would a business or a entrepreneur act in an unethical way? </a:t>
            </a:r>
            <a:endParaRPr lang="en-IE" sz="4400" dirty="0"/>
          </a:p>
        </p:txBody>
      </p:sp>
      <p:pic>
        <p:nvPicPr>
          <p:cNvPr id="3074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293096"/>
            <a:ext cx="2232248" cy="1533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Unethical decision making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24936" cy="4861520"/>
          </a:xfrm>
        </p:spPr>
        <p:txBody>
          <a:bodyPr/>
          <a:lstStyle/>
          <a:p>
            <a:r>
              <a:rPr lang="en-IE" b="1" dirty="0" smtClean="0"/>
              <a:t>Greed</a:t>
            </a:r>
            <a:r>
              <a:rPr lang="en-IE" dirty="0" smtClean="0"/>
              <a:t>: businesses want to maximise their profits and growth which may lead to some unethical decisions </a:t>
            </a:r>
          </a:p>
          <a:p>
            <a:endParaRPr lang="en-IE" dirty="0" smtClean="0"/>
          </a:p>
          <a:p>
            <a:r>
              <a:rPr lang="en-IE" b="1" dirty="0" smtClean="0"/>
              <a:t>Fear</a:t>
            </a:r>
            <a:r>
              <a:rPr lang="en-IE" dirty="0" smtClean="0"/>
              <a:t>: employees who are working in a fearful atmosphere due to loss of job, demotion, pay cuts may be forced to make unethical decisions</a:t>
            </a:r>
          </a:p>
          <a:p>
            <a:endParaRPr lang="en-IE" dirty="0" smtClean="0"/>
          </a:p>
          <a:p>
            <a:r>
              <a:rPr lang="en-IE" b="1" dirty="0" smtClean="0"/>
              <a:t>Apathy</a:t>
            </a:r>
            <a:r>
              <a:rPr lang="en-IE" dirty="0" smtClean="0"/>
              <a:t>: lack of leadership/management control of how staff do their jobs can lead to an “anything goes” attitude where ethical decisions get ignored </a:t>
            </a: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640960" cy="4933528"/>
          </a:xfrm>
        </p:spPr>
        <p:txBody>
          <a:bodyPr>
            <a:normAutofit/>
          </a:bodyPr>
          <a:lstStyle/>
          <a:p>
            <a:r>
              <a:rPr lang="en-IE" b="1" dirty="0" smtClean="0"/>
              <a:t>Bad Examples by senior management</a:t>
            </a:r>
            <a:r>
              <a:rPr lang="en-IE" dirty="0" smtClean="0"/>
              <a:t>: likely to lead similar behaviour by others throughout the business</a:t>
            </a:r>
          </a:p>
          <a:p>
            <a:endParaRPr lang="en-IE" dirty="0" smtClean="0"/>
          </a:p>
          <a:p>
            <a:r>
              <a:rPr lang="en-IE" b="1" dirty="0" smtClean="0"/>
              <a:t>Lack of regulations/penalties/enforcement</a:t>
            </a:r>
            <a:r>
              <a:rPr lang="en-IE" dirty="0" smtClean="0"/>
              <a:t>: could tempt employees to justify unethical decisions because they may not have been acting illegally 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sz="2000" dirty="0" smtClean="0">
                <a:hlinkClick r:id="rId2"/>
              </a:rPr>
              <a:t>https://www.ig.com/en/news-and-trade-ideas/top-10-biggest-corporate-scandals-and-how-they-affected-share-pr-181101</a:t>
            </a:r>
            <a:endParaRPr lang="en-IE" sz="2000" dirty="0" smtClean="0"/>
          </a:p>
          <a:p>
            <a:endParaRPr lang="en-I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How could a business encourage ethical behaviour?</a:t>
            </a:r>
            <a:endParaRPr lang="en-IE" sz="4400" dirty="0"/>
          </a:p>
        </p:txBody>
      </p:sp>
      <p:pic>
        <p:nvPicPr>
          <p:cNvPr id="4098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01008"/>
            <a:ext cx="252028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Promote Ethical Behaviour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280920" cy="5005536"/>
          </a:xfrm>
        </p:spPr>
        <p:txBody>
          <a:bodyPr>
            <a:normAutofit lnSpcReduction="10000"/>
          </a:bodyPr>
          <a:lstStyle/>
          <a:p>
            <a:r>
              <a:rPr lang="en-IE" b="1" dirty="0" smtClean="0"/>
              <a:t>Use code of ethics</a:t>
            </a:r>
            <a:r>
              <a:rPr lang="en-IE" dirty="0" smtClean="0"/>
              <a:t>: document setting out guidelines for employees to follow when making decisions with all stakeholders</a:t>
            </a:r>
          </a:p>
          <a:p>
            <a:endParaRPr lang="en-IE" dirty="0" smtClean="0"/>
          </a:p>
          <a:p>
            <a:r>
              <a:rPr lang="en-IE" dirty="0" smtClean="0"/>
              <a:t>Encouraging employees to report unethical behaviour without fear their careers will be jeopardised. </a:t>
            </a:r>
            <a:r>
              <a:rPr lang="en-IE" dirty="0" err="1" smtClean="0"/>
              <a:t>E.g</a:t>
            </a:r>
            <a:r>
              <a:rPr lang="en-IE" dirty="0" smtClean="0"/>
              <a:t> Whistleblowers: staff whose ethical concerns are ignored within the business and who have courage to report the wrongdoing to the authorities or media </a:t>
            </a:r>
          </a:p>
          <a:p>
            <a:endParaRPr lang="en-IE" dirty="0" smtClean="0"/>
          </a:p>
          <a:p>
            <a:r>
              <a:rPr lang="en-IE" dirty="0" smtClean="0">
                <a:hlinkClick r:id="rId2"/>
              </a:rPr>
              <a:t>https://www.youtube.com/watch?v=hj618ceGi1c</a:t>
            </a:r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b="1" dirty="0" smtClean="0"/>
              <a:t>Senior management must lead by example</a:t>
            </a:r>
            <a:r>
              <a:rPr lang="en-IE" dirty="0" smtClean="0"/>
              <a:t>: Been seen to act honest, with fairness and respect for others and encourage all staff to do likewise </a:t>
            </a:r>
          </a:p>
          <a:p>
            <a:endParaRPr lang="en-IE" dirty="0" smtClean="0"/>
          </a:p>
          <a:p>
            <a:r>
              <a:rPr lang="en-IE" b="1" dirty="0" smtClean="0"/>
              <a:t>Clear disciplinary procedures and penalties </a:t>
            </a:r>
            <a:r>
              <a:rPr lang="en-IE" dirty="0" smtClean="0"/>
              <a:t>for staff members who have acted unethically</a:t>
            </a:r>
          </a:p>
          <a:p>
            <a:endParaRPr lang="en-IE" dirty="0" smtClean="0"/>
          </a:p>
          <a:p>
            <a:r>
              <a:rPr lang="en-IE" b="1" dirty="0" smtClean="0"/>
              <a:t>Staff training </a:t>
            </a:r>
            <a:r>
              <a:rPr lang="en-IE" dirty="0" smtClean="0"/>
              <a:t>in business ethics </a:t>
            </a:r>
            <a:endParaRPr lang="en-IE" dirty="0"/>
          </a:p>
        </p:txBody>
      </p:sp>
      <p:pic>
        <p:nvPicPr>
          <p:cNvPr id="1026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81128"/>
            <a:ext cx="1791157" cy="2027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</TotalTime>
  <Words>948</Words>
  <Application>Microsoft Office PowerPoint</Application>
  <PresentationFormat>On-screen Show (4:3)</PresentationFormat>
  <Paragraphs>124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Unit 6 Chapter 21</vt:lpstr>
      <vt:lpstr>Slide 2</vt:lpstr>
      <vt:lpstr>Business Ethics</vt:lpstr>
      <vt:lpstr>Slide 4</vt:lpstr>
      <vt:lpstr>Unethical decision making</vt:lpstr>
      <vt:lpstr>Slide 6</vt:lpstr>
      <vt:lpstr>Slide 7</vt:lpstr>
      <vt:lpstr>Promote Ethical Behaviour </vt:lpstr>
      <vt:lpstr>Slide 9</vt:lpstr>
      <vt:lpstr>Slide 10</vt:lpstr>
      <vt:lpstr>Business Social Responsibility </vt:lpstr>
      <vt:lpstr>Slide 12</vt:lpstr>
      <vt:lpstr>Social responsibility towards employees</vt:lpstr>
      <vt:lpstr>Slide 14</vt:lpstr>
      <vt:lpstr>Social responsibility towards investors</vt:lpstr>
      <vt:lpstr>Slide 16</vt:lpstr>
      <vt:lpstr>Social responsibility towards suppliers</vt:lpstr>
      <vt:lpstr>Slide 18</vt:lpstr>
      <vt:lpstr>Social responsibility towards customers</vt:lpstr>
      <vt:lpstr>Slide 20</vt:lpstr>
      <vt:lpstr>Social responsibility towards government</vt:lpstr>
      <vt:lpstr>Slide 22</vt:lpstr>
      <vt:lpstr>Social responsibility towards local community</vt:lpstr>
      <vt:lpstr>Slide 24</vt:lpstr>
      <vt:lpstr>Social responsibility towards wider society and the planet</vt:lpstr>
      <vt:lpstr>Slide 26</vt:lpstr>
      <vt:lpstr>Sustainable Development</vt:lpstr>
      <vt:lpstr>Slide 28</vt:lpstr>
      <vt:lpstr>Important environmental issues facing businesses</vt:lpstr>
      <vt:lpstr>Slide 30</vt:lpstr>
      <vt:lpstr>Features of an environmentally responsible business</vt:lpstr>
      <vt:lpstr>Slide 32</vt:lpstr>
      <vt:lpstr>Costs ( Disadvantages) </vt:lpstr>
      <vt:lpstr>Slide 34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Chapter 21</dc:title>
  <dc:creator>Eugene Keogh</dc:creator>
  <cp:lastModifiedBy>Eugene Keogh</cp:lastModifiedBy>
  <cp:revision>14</cp:revision>
  <dcterms:created xsi:type="dcterms:W3CDTF">2020-03-20T12:50:44Z</dcterms:created>
  <dcterms:modified xsi:type="dcterms:W3CDTF">2020-03-31T11:52:36Z</dcterms:modified>
</cp:coreProperties>
</file>