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8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6DD78-0D1C-4A80-BE86-BA4816AF4AFB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4FFE4-8832-4668-A253-A43319159C6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140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2045EF-5D15-4674-8CE7-B2566ABC7836}" type="datetimeFigureOut">
              <a:rPr lang="en-IE" smtClean="0"/>
              <a:t>06/01/2020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1FBF9A-4783-4C89-9E8F-3258B6077B0B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Unit 6: Types of Business </a:t>
            </a:r>
            <a:r>
              <a:rPr lang="en-IE" dirty="0" smtClean="0"/>
              <a:t>Organisations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disadvantages of being a sole trader ( 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146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2907758" cy="2458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Formation/Dissolution:   is not a legal separate legal entity from sole trader. Therefore when the person dies the business dies</a:t>
            </a:r>
          </a:p>
          <a:p>
            <a:r>
              <a:rPr lang="en-IE" dirty="0" smtClean="0"/>
              <a:t>Control: long working hours, no help or advice from business partner with important decision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Disadvantages </a:t>
            </a:r>
            <a:endParaRPr lang="en-IE" dirty="0"/>
          </a:p>
        </p:txBody>
      </p:sp>
      <p:pic>
        <p:nvPicPr>
          <p:cNvPr id="7170" name="Picture 2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93096"/>
            <a:ext cx="1807769" cy="1913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Finance: only raise equity finance by investing personal savings or loans which are risky</a:t>
            </a:r>
          </a:p>
          <a:p>
            <a:endParaRPr lang="en-IE" dirty="0" smtClean="0"/>
          </a:p>
          <a:p>
            <a:r>
              <a:rPr lang="en-IE" dirty="0" smtClean="0"/>
              <a:t>Profits/Risk: Have </a:t>
            </a:r>
            <a:r>
              <a:rPr lang="en-IE" b="1" dirty="0" smtClean="0"/>
              <a:t>Unlimited Liability </a:t>
            </a:r>
            <a:r>
              <a:rPr lang="en-IE" dirty="0" err="1" smtClean="0"/>
              <a:t>e.g</a:t>
            </a:r>
            <a:r>
              <a:rPr lang="en-IE" dirty="0" smtClean="0"/>
              <a:t> owner bears are responsibility for debts and actions of business </a:t>
            </a:r>
            <a:r>
              <a:rPr lang="en-IE" dirty="0" err="1" smtClean="0"/>
              <a:t>e.g</a:t>
            </a:r>
            <a:r>
              <a:rPr lang="en-IE" dirty="0" smtClean="0"/>
              <a:t> if goes bankrupt will have to use personal assets to pay off debts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Have you heard of any partnership business or types  ( may have two last names in the businesses names)?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5122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356992"/>
            <a:ext cx="2574202" cy="261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Two or more people ( less than 20) who are in business together to make profit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Deed of partnership</a:t>
            </a:r>
            <a:r>
              <a:rPr lang="en-IE" dirty="0" smtClean="0"/>
              <a:t>: written agreement containing the rules and conditions of running the business as a partnership. Used to avoid future disagreements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Partnership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advantages of being a partnership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Formation/Dissolution: </a:t>
            </a:r>
            <a:r>
              <a:rPr lang="en-IE" dirty="0" smtClean="0"/>
              <a:t>easy to form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Control:</a:t>
            </a:r>
            <a:r>
              <a:rPr lang="en-IE" dirty="0" smtClean="0"/>
              <a:t> work and responsibility shared, less stress/pressure. Partners bring different talents, skills and experiences which can lead to better decision making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Finance:</a:t>
            </a:r>
            <a:r>
              <a:rPr lang="en-IE" dirty="0" smtClean="0"/>
              <a:t> new partners can bring extra finance/expertise needed to expand business. Financial affairs just visible to tax authorities.</a:t>
            </a:r>
          </a:p>
          <a:p>
            <a:endParaRPr lang="en-IE" dirty="0" smtClean="0"/>
          </a:p>
          <a:p>
            <a:r>
              <a:rPr lang="en-IE" b="1" dirty="0" smtClean="0"/>
              <a:t>Profits/risk</a:t>
            </a:r>
            <a:r>
              <a:rPr lang="en-IE" dirty="0" smtClean="0"/>
              <a:t>: more people working together can usually significantly boost profits and reduce risk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200" dirty="0" smtClean="0"/>
              <a:t>What would be the disadvantages of being a partnership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194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933056"/>
            <a:ext cx="3528392" cy="1605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Not a separate legal entity from partners. If partners dies or leaves it ends and new partnership must be agreed 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Control</a:t>
            </a:r>
            <a:r>
              <a:rPr lang="en-IE" dirty="0" smtClean="0"/>
              <a:t>: partners may have disagreements, making business difficult or impossible to run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different types of business structures are there? 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08920"/>
            <a:ext cx="3046751" cy="2568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more difficult to borrow finances than other companies</a:t>
            </a:r>
          </a:p>
          <a:p>
            <a:endParaRPr lang="en-IE" dirty="0" smtClean="0"/>
          </a:p>
          <a:p>
            <a:r>
              <a:rPr lang="en-IE" b="1" dirty="0" smtClean="0"/>
              <a:t>Profits/Risk</a:t>
            </a:r>
            <a:r>
              <a:rPr lang="en-IE" dirty="0" smtClean="0"/>
              <a:t>: Profits shared. Usually </a:t>
            </a:r>
            <a:r>
              <a:rPr lang="en-IE" b="1" dirty="0" smtClean="0"/>
              <a:t>Unlimited liability</a:t>
            </a:r>
            <a:r>
              <a:rPr lang="en-IE" dirty="0" smtClean="0"/>
              <a:t> which can lead to all partners getting sued or losing personal assets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are shareholders and do you know any shareholders ?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9218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73016"/>
            <a:ext cx="2822228" cy="2519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Are people that invest their money into a company/business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Shareholders</a:t>
            </a:r>
            <a:endParaRPr lang="en-IE" dirty="0"/>
          </a:p>
        </p:txBody>
      </p:sp>
      <p:pic>
        <p:nvPicPr>
          <p:cNvPr id="10242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64904"/>
            <a:ext cx="1780337" cy="1786738"/>
          </a:xfrm>
          <a:prstGeom prst="rect">
            <a:avLst/>
          </a:prstGeom>
          <a:noFill/>
        </p:spPr>
      </p:pic>
      <p:pic>
        <p:nvPicPr>
          <p:cNvPr id="10243" name="Picture 3" descr="C:\Program Files\Microsoft Office\MEDIA\CAGCAT10\j022201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36912"/>
            <a:ext cx="1781251" cy="1787652"/>
          </a:xfrm>
          <a:prstGeom prst="rect">
            <a:avLst/>
          </a:prstGeom>
          <a:noFill/>
        </p:spPr>
      </p:pic>
      <p:pic>
        <p:nvPicPr>
          <p:cNvPr id="10244" name="Picture 4" descr="C:\Program Files\Microsoft Office\MEDIA\CAGCAT10\j022201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2636912"/>
            <a:ext cx="1781251" cy="1787652"/>
          </a:xfrm>
          <a:prstGeom prst="rect">
            <a:avLst/>
          </a:prstGeom>
          <a:noFill/>
        </p:spPr>
      </p:pic>
      <p:pic>
        <p:nvPicPr>
          <p:cNvPr id="10245" name="Picture 5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564904"/>
            <a:ext cx="1781251" cy="178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Business owned by investors called shareholders.  Money raised from private sales to investors is used to finance the business. </a:t>
            </a:r>
          </a:p>
          <a:p>
            <a:r>
              <a:rPr lang="en-IE" dirty="0" smtClean="0"/>
              <a:t>Any profits made are divided among shareholders </a:t>
            </a:r>
            <a:r>
              <a:rPr lang="en-IE" dirty="0" err="1" smtClean="0"/>
              <a:t>e,g</a:t>
            </a:r>
            <a:r>
              <a:rPr lang="en-IE" dirty="0" smtClean="0"/>
              <a:t> </a:t>
            </a:r>
            <a:r>
              <a:rPr lang="en-IE" b="1" dirty="0" smtClean="0"/>
              <a:t>dividends</a:t>
            </a:r>
          </a:p>
          <a:p>
            <a:endParaRPr lang="en-IE" b="1" dirty="0" smtClean="0"/>
          </a:p>
          <a:p>
            <a:r>
              <a:rPr lang="en-IE" dirty="0" smtClean="0"/>
              <a:t>It has </a:t>
            </a:r>
            <a:r>
              <a:rPr lang="en-IE" b="1" dirty="0" smtClean="0"/>
              <a:t>Limited Liability: </a:t>
            </a:r>
            <a:r>
              <a:rPr lang="en-IE" dirty="0" smtClean="0"/>
              <a:t>shareholders not personally responsible for any business debts. Only lose the amount they have invested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Private Limited Companies (LTD)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advantages of being a Private Limited Company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1266" name="Picture 2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140968"/>
            <a:ext cx="3042878" cy="2241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legally independent from owners. Have continuity of existence </a:t>
            </a:r>
            <a:r>
              <a:rPr lang="en-IE" dirty="0" err="1" smtClean="0"/>
              <a:t>e,g</a:t>
            </a:r>
            <a:r>
              <a:rPr lang="en-IE" dirty="0" smtClean="0"/>
              <a:t> continues when shareholder dies or leaves  </a:t>
            </a:r>
          </a:p>
          <a:p>
            <a:endParaRPr lang="en-IE" dirty="0" smtClean="0"/>
          </a:p>
          <a:p>
            <a:r>
              <a:rPr lang="en-IE" b="1" dirty="0" smtClean="0"/>
              <a:t>Control</a:t>
            </a:r>
            <a:r>
              <a:rPr lang="en-IE" dirty="0" smtClean="0"/>
              <a:t>: owned by shareholders. Cheap and easy to transfer ownership of share from one person to another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raise finances for start up and expansion by selling shares. Can motivate employees by giving them shares as a form of bonus. Better chance for getting a loan due their liability.</a:t>
            </a:r>
          </a:p>
          <a:p>
            <a:endParaRPr lang="en-IE" dirty="0" smtClean="0"/>
          </a:p>
          <a:p>
            <a:r>
              <a:rPr lang="en-IE" b="1" dirty="0" smtClean="0"/>
              <a:t>Profits/risk: </a:t>
            </a:r>
            <a:r>
              <a:rPr lang="en-IE" dirty="0" smtClean="0"/>
              <a:t>profits must be shared </a:t>
            </a:r>
            <a:r>
              <a:rPr lang="en-IE" dirty="0" err="1" smtClean="0"/>
              <a:t>amoung</a:t>
            </a:r>
            <a:r>
              <a:rPr lang="en-IE" dirty="0" smtClean="0"/>
              <a:t> shareholders, depending on the amount of shares owned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disadvantages of being a Private Limited Company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complexed to set up as special documents needed  and have to register with the Companies Registration Office (CRO)</a:t>
            </a:r>
          </a:p>
          <a:p>
            <a:endParaRPr lang="en-IE" dirty="0" smtClean="0"/>
          </a:p>
          <a:p>
            <a:r>
              <a:rPr lang="en-IE" b="1" dirty="0" smtClean="0"/>
              <a:t>Control</a:t>
            </a:r>
            <a:r>
              <a:rPr lang="en-IE" dirty="0" smtClean="0"/>
              <a:t>: annual accounts/reports must be submitted to the CRO, which is available to the public including competitors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Companies deal with extra CRO paperwork which increase costs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Profits/risk:</a:t>
            </a:r>
            <a:r>
              <a:rPr lang="en-IE" dirty="0" smtClean="0"/>
              <a:t> profits shared among shareholders depending on amount owned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3314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581128"/>
            <a:ext cx="2079189" cy="1811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Sole Trader</a:t>
            </a:r>
          </a:p>
          <a:p>
            <a:r>
              <a:rPr lang="en-IE" sz="3600" dirty="0" smtClean="0"/>
              <a:t>Partnership</a:t>
            </a:r>
          </a:p>
          <a:p>
            <a:r>
              <a:rPr lang="en-IE" sz="3600" dirty="0" smtClean="0"/>
              <a:t>Private Limited Company (Ltd)</a:t>
            </a:r>
          </a:p>
          <a:p>
            <a:r>
              <a:rPr lang="en-IE" sz="3600" dirty="0" smtClean="0"/>
              <a:t>Public Limited company (PLC)</a:t>
            </a:r>
          </a:p>
          <a:p>
            <a:r>
              <a:rPr lang="en-IE" sz="3600" dirty="0" smtClean="0"/>
              <a:t>Co-operative</a:t>
            </a:r>
          </a:p>
          <a:p>
            <a:r>
              <a:rPr lang="en-IE" sz="3600" dirty="0" smtClean="0"/>
              <a:t>Franchising </a:t>
            </a:r>
          </a:p>
          <a:p>
            <a:r>
              <a:rPr lang="en-IE" sz="3600" dirty="0" smtClean="0"/>
              <a:t>Strategic Alliance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Main Business Organisations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What would be a Public Limited Company (PLC) ?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4338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5488" y="2516886"/>
            <a:ext cx="3334783" cy="2496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Similar to LTD’s with the extra benefit that shares can be freely bought and sold by the public on the stock market. Also have limited liability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Over the next few days pick a company and see how much it is to buys a share in the company and if it goes up/down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Public Limited Company</a:t>
            </a:r>
            <a:endParaRPr lang="en-IE" dirty="0"/>
          </a:p>
        </p:txBody>
      </p:sp>
      <p:pic>
        <p:nvPicPr>
          <p:cNvPr id="4" name="Picture 2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725144"/>
            <a:ext cx="1781251" cy="178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advantages of being a Public Limited Company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must start off as a LTD before applying to stock exchange for a listing </a:t>
            </a:r>
            <a:r>
              <a:rPr lang="en-IE" dirty="0" err="1" smtClean="0"/>
              <a:t>e,g</a:t>
            </a:r>
            <a:r>
              <a:rPr lang="en-IE" dirty="0" smtClean="0"/>
              <a:t> quotation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Control</a:t>
            </a:r>
            <a:r>
              <a:rPr lang="en-IE" dirty="0" smtClean="0"/>
              <a:t>: Cheap and Easy for shareholders to transfer ownership of share to one another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have access to large source of finance by selling more shares. Talented staff can rewarded with buying shares at discounted price. Easy to get loans form banks</a:t>
            </a:r>
          </a:p>
          <a:p>
            <a:endParaRPr lang="en-IE" dirty="0" smtClean="0"/>
          </a:p>
          <a:p>
            <a:r>
              <a:rPr lang="en-IE" b="1" dirty="0" smtClean="0"/>
              <a:t>Profits/Risk</a:t>
            </a:r>
            <a:r>
              <a:rPr lang="en-IE" dirty="0" smtClean="0"/>
              <a:t>: Limited Liability/ being listed on the stock market can provide PLC’s with prestige/status that can help grow and expand the business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be the disadvantages of being a Public Limited Company 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5362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645024"/>
            <a:ext cx="2115670" cy="181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 and Dissolution</a:t>
            </a:r>
            <a:r>
              <a:rPr lang="en-IE" dirty="0" smtClean="0"/>
              <a:t>: registering as a PLC is very time consuming and complex. Stock market listing only available to firms with established track records</a:t>
            </a:r>
          </a:p>
          <a:p>
            <a:endParaRPr lang="en-IE" dirty="0" smtClean="0"/>
          </a:p>
          <a:p>
            <a:r>
              <a:rPr lang="en-IE" b="1" dirty="0" smtClean="0"/>
              <a:t>Control:</a:t>
            </a:r>
            <a:r>
              <a:rPr lang="en-IE" dirty="0" smtClean="0"/>
              <a:t> having shares for sale on stock market PLC’s can become easy target for takeovers. Accounts/information available for public to see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Must have :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Annual General Meetings (AGM): </a:t>
            </a:r>
            <a:r>
              <a:rPr lang="en-IE" dirty="0" smtClean="0"/>
              <a:t>shareholders hear reports on the performance of the business from the outgoing directors, directors for the coming year and approved dividend to be paid to the shareholders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Extraordinary General Meeting (EGM</a:t>
            </a:r>
            <a:r>
              <a:rPr lang="en-IE" dirty="0" smtClean="0"/>
              <a:t>):  can be called to deal with important matters that cannot wait till the AGM (takeover bid)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Running Limited Companies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Most senior managers of the company. Are elected by shareholders to oversee the running of the company on their behalf. Their role is 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Set direction/strategy of firm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Appoint Chief Executive Office (CEO) or Managing Director (MD). They are responsible of all aspects of the companies activities and achieving targets set by the board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Make important decisions with CEO/MD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Report to the shareholders at AGM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Decide size of Dividend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3. Board of Directors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Is a director elected by the board of directors to chair the companies board meetings, AGMs and EGM’s. Also speaks on behalf of the board of directors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4.  Chairperson</a:t>
            </a:r>
            <a:endParaRPr lang="en-IE" dirty="0"/>
          </a:p>
        </p:txBody>
      </p:sp>
      <p:pic>
        <p:nvPicPr>
          <p:cNvPr id="16386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01008"/>
            <a:ext cx="2574202" cy="261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 and Dissolution- </a:t>
            </a:r>
            <a:r>
              <a:rPr lang="en-IE" dirty="0" smtClean="0"/>
              <a:t>how they are set up and how can they be dissolved </a:t>
            </a:r>
          </a:p>
          <a:p>
            <a:r>
              <a:rPr lang="en-IE" b="1" dirty="0" smtClean="0"/>
              <a:t>Control</a:t>
            </a:r>
            <a:r>
              <a:rPr lang="en-IE" dirty="0" smtClean="0"/>
              <a:t>- who owns the business and how much control have they over the business</a:t>
            </a:r>
          </a:p>
          <a:p>
            <a:r>
              <a:rPr lang="en-IE" b="1" dirty="0" smtClean="0"/>
              <a:t>Finance-</a:t>
            </a:r>
            <a:r>
              <a:rPr lang="en-IE" dirty="0" smtClean="0"/>
              <a:t> what costs are involved and how can they be used to raise finance  for growth</a:t>
            </a:r>
          </a:p>
          <a:p>
            <a:r>
              <a:rPr lang="en-IE" b="1" dirty="0" smtClean="0"/>
              <a:t>Profits and Risk</a:t>
            </a:r>
            <a:r>
              <a:rPr lang="en-IE" dirty="0" smtClean="0"/>
              <a:t>- what happens to the profit and what degree of risk is involved for the owners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Describing a Business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Ensures the company meets all the legal requirements as set under the Companies act.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Roles: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Maintaining register of names and addresses of shareholders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Organising AGM’s and EGM’s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Keeping minutes of board meetings, AGM’s and EGM’s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Making annual returns to the CRO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Informing directors of significant issues affecting the company</a:t>
            </a:r>
          </a:p>
          <a:p>
            <a:pPr marL="624078" indent="-514350">
              <a:buFont typeface="+mj-lt"/>
              <a:buAutoNum type="arabicPeriod"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5. Company Secretary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What is a state owned company and do you know an state owned companies ?</a:t>
            </a:r>
            <a:endParaRPr lang="en-IE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7410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77072"/>
            <a:ext cx="1805940" cy="1814170"/>
          </a:xfrm>
          <a:prstGeom prst="rect">
            <a:avLst/>
          </a:prstGeom>
          <a:noFill/>
        </p:spPr>
      </p:pic>
      <p:pic>
        <p:nvPicPr>
          <p:cNvPr id="17411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717032"/>
            <a:ext cx="1869034" cy="1773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Are owned, financed and controlled by the state on behalf of the taxpayers </a:t>
            </a:r>
            <a:r>
              <a:rPr lang="en-IE" dirty="0" err="1" smtClean="0"/>
              <a:t>e,g</a:t>
            </a:r>
            <a:r>
              <a:rPr lang="en-IE" dirty="0" smtClean="0"/>
              <a:t> RTE and CIE</a:t>
            </a:r>
          </a:p>
          <a:p>
            <a:pPr>
              <a:buFont typeface="Wingdings" pitchFamily="2" charset="2"/>
              <a:buChar char="v"/>
            </a:pPr>
            <a:r>
              <a:rPr lang="en-IE" b="1" dirty="0" smtClean="0"/>
              <a:t>Formation/Dissolution: </a:t>
            </a:r>
            <a:r>
              <a:rPr lang="en-IE" dirty="0" smtClean="0"/>
              <a:t> set up using specially written laws </a:t>
            </a:r>
            <a:r>
              <a:rPr lang="en-IE" dirty="0" err="1" smtClean="0"/>
              <a:t>e,g</a:t>
            </a:r>
            <a:r>
              <a:rPr lang="en-IE" dirty="0" smtClean="0"/>
              <a:t> statutory companies . Can register with the CRO but the shareholder will be the state</a:t>
            </a:r>
          </a:p>
          <a:p>
            <a:pPr>
              <a:buFont typeface="Wingdings" pitchFamily="2" charset="2"/>
              <a:buChar char="v"/>
            </a:pPr>
            <a:r>
              <a:rPr lang="en-IE" b="1" dirty="0" smtClean="0"/>
              <a:t>Ownership:  </a:t>
            </a:r>
            <a:r>
              <a:rPr lang="en-IE" dirty="0" smtClean="0"/>
              <a:t>each state owned company is the responsibility of a particular government department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State owned companies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Government provides the start up and will repay any loans taken out by the company. Taxpayer will fund the majority of the companies cots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Profits/Risk</a:t>
            </a:r>
            <a:r>
              <a:rPr lang="en-IE" dirty="0" smtClean="0"/>
              <a:t>: profits reinvested or dividend paid to the government. Any losses suffered means taxpayer is losing out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a strategic alliance and can you give an example of a strategic alliance?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Agreements between businesses to work together during a project but still be separate businesses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Examples: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McDonalds and Disney =new films and happy meals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Mercedes and Smart Watches= Smart Cars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Strategic Alliance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What would be the </a:t>
            </a:r>
            <a:r>
              <a:rPr lang="en-IE" dirty="0" smtClean="0"/>
              <a:t>advantages </a:t>
            </a:r>
            <a:r>
              <a:rPr lang="en-IE" dirty="0"/>
              <a:t>of being a </a:t>
            </a:r>
            <a:r>
              <a:rPr lang="en-IE" dirty="0" smtClean="0"/>
              <a:t>Strategic Alliance </a:t>
            </a:r>
            <a:r>
              <a:rPr lang="en-IE" dirty="0"/>
              <a:t>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2050" name="Picture 2" descr="C:\Users\User\AppData\Local\Microsoft\Windows\Temporary Internet Files\Content.IE5\FCXPN3TK\Man-With-Question-0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40968"/>
            <a:ext cx="364502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Formed by a contract negotiated by two separate businesses</a:t>
            </a:r>
          </a:p>
          <a:p>
            <a:r>
              <a:rPr lang="en-IE" b="1" dirty="0" smtClean="0"/>
              <a:t>Control</a:t>
            </a:r>
            <a:r>
              <a:rPr lang="en-IE" dirty="0" smtClean="0"/>
              <a:t>: shared ownership/control can mean pooling expertise's. Expansion can be fast as well.</a:t>
            </a:r>
          </a:p>
          <a:p>
            <a:r>
              <a:rPr lang="en-IE" b="1" dirty="0" smtClean="0"/>
              <a:t>Finance:</a:t>
            </a:r>
            <a:r>
              <a:rPr lang="en-IE" dirty="0" smtClean="0"/>
              <a:t> both firms invest funds and share cost/financial risk of the venture</a:t>
            </a:r>
          </a:p>
          <a:p>
            <a:r>
              <a:rPr lang="en-IE" b="1" dirty="0" smtClean="0"/>
              <a:t>Profits/risk:</a:t>
            </a:r>
            <a:r>
              <a:rPr lang="en-IE" dirty="0" smtClean="0"/>
              <a:t> sharing of staff , technology and other resources  can mean less risk for both businesses 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557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What would be the </a:t>
            </a:r>
            <a:r>
              <a:rPr lang="en-IE" dirty="0" smtClean="0"/>
              <a:t>disadvantages </a:t>
            </a:r>
            <a:r>
              <a:rPr lang="en-IE" dirty="0"/>
              <a:t>of being a Strategic Alliance (remember the headings of describing a business)</a:t>
            </a:r>
          </a:p>
          <a:p>
            <a:pPr marL="109728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026" name="Picture 2" descr="C:\Users\User\AppData\Local\Microsoft\Windows\Temporary Internet Files\Content.IE5\TQ5EZI9K\question_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38553"/>
            <a:ext cx="355205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9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Negotiating of contract can be slow and time consuming. </a:t>
            </a:r>
          </a:p>
          <a:p>
            <a:r>
              <a:rPr lang="en-IE" b="1" dirty="0" smtClean="0"/>
              <a:t>Control</a:t>
            </a:r>
            <a:r>
              <a:rPr lang="en-IE" dirty="0" smtClean="0"/>
              <a:t>: conflicts between partners can lead to alliance splitting before successful. Decision can be slow  due to greater communication needed</a:t>
            </a:r>
          </a:p>
          <a:p>
            <a:r>
              <a:rPr lang="en-IE" b="1" dirty="0" smtClean="0"/>
              <a:t>Finance: </a:t>
            </a:r>
            <a:r>
              <a:rPr lang="en-IE" dirty="0" smtClean="0"/>
              <a:t>Disagreements can arise over the sharing costs</a:t>
            </a:r>
          </a:p>
          <a:p>
            <a:r>
              <a:rPr lang="en-IE" b="1" dirty="0" smtClean="0"/>
              <a:t>Profits/Risk: </a:t>
            </a:r>
            <a:r>
              <a:rPr lang="en-IE" dirty="0" smtClean="0"/>
              <a:t>any profits must be shared between partners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82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800" dirty="0" smtClean="0"/>
              <a:t>What is a sole trader? </a:t>
            </a:r>
          </a:p>
          <a:p>
            <a:endParaRPr lang="en-IE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2050" name="Picture 2" descr="C:\Program Files\Microsoft Office\MEDIA\CAGCAT10\j019972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7318" y="2559405"/>
            <a:ext cx="3909018" cy="2813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What is a </a:t>
            </a:r>
            <a:r>
              <a:rPr lang="en-IE" dirty="0" smtClean="0"/>
              <a:t>franchise  </a:t>
            </a:r>
            <a:r>
              <a:rPr lang="en-IE" dirty="0"/>
              <a:t>and can you give an example of a </a:t>
            </a:r>
            <a:r>
              <a:rPr lang="en-IE" dirty="0" smtClean="0"/>
              <a:t>franchise?</a:t>
            </a:r>
            <a:endParaRPr lang="en-IE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074" name="Picture 2" descr="C:\Users\User\AppData\Local\Microsoft\Windows\Temporary Internet Files\Content.IE5\FCXPN3TK\question-mar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96952"/>
            <a:ext cx="2857500" cy="255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6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Renting of a complete business formula including name, logo and product/services</a:t>
            </a:r>
          </a:p>
          <a:p>
            <a:endParaRPr lang="en-IE" dirty="0"/>
          </a:p>
          <a:p>
            <a:pPr marL="109728" indent="0">
              <a:buNone/>
            </a:pPr>
            <a:r>
              <a:rPr lang="en-IE" b="1" dirty="0" smtClean="0"/>
              <a:t>Franchisee:</a:t>
            </a:r>
          </a:p>
          <a:p>
            <a:pPr marL="109728" indent="0">
              <a:buNone/>
            </a:pPr>
            <a:r>
              <a:rPr lang="en-IE" dirty="0" smtClean="0"/>
              <a:t>Owns and runs the business bus only according to strict rule set down by the </a:t>
            </a:r>
            <a:r>
              <a:rPr lang="en-IE" b="1" dirty="0" smtClean="0"/>
              <a:t>franchiser</a:t>
            </a:r>
            <a:r>
              <a:rPr lang="en-IE" dirty="0" smtClean="0"/>
              <a:t>, in exchange for a percentage of sales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Franchising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62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What would be the </a:t>
            </a:r>
            <a:r>
              <a:rPr lang="en-IE" dirty="0" smtClean="0"/>
              <a:t>advantages </a:t>
            </a:r>
            <a:r>
              <a:rPr lang="en-IE" dirty="0"/>
              <a:t>of being a </a:t>
            </a:r>
            <a:r>
              <a:rPr lang="en-IE" dirty="0" smtClean="0"/>
              <a:t>Franchise </a:t>
            </a:r>
            <a:r>
              <a:rPr lang="en-IE" dirty="0"/>
              <a:t>(remember the headings of describing a business)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098" name="Picture 2" descr="C:\Users\User\AppData\Local\Microsoft\Windows\Temporary Internet Files\Content.IE5\KG9L0WO5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96952"/>
            <a:ext cx="3505572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91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For franchisee, renting  a business idea with a proven track record, ready made brand image makes setting up easier. Can be dissolved by cancelling the contract</a:t>
            </a:r>
          </a:p>
          <a:p>
            <a:pPr marL="109728" indent="0">
              <a:buNone/>
            </a:pPr>
            <a:endParaRPr lang="en-IE" dirty="0" smtClean="0"/>
          </a:p>
          <a:p>
            <a:r>
              <a:rPr lang="en-IE" b="1" dirty="0" smtClean="0"/>
              <a:t>Control</a:t>
            </a:r>
            <a:r>
              <a:rPr lang="en-IE" dirty="0" smtClean="0"/>
              <a:t>: ownership of business idea remains with the franchiser who can withdraw if unhappy with the franchisee. Franchisee gets training, advice and other support from the franchiser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505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Franchiser, low cost method of expansion as most of the start up finance is provide by the franchisee</a:t>
            </a:r>
          </a:p>
          <a:p>
            <a:endParaRPr lang="en-IE" dirty="0"/>
          </a:p>
          <a:p>
            <a:endParaRPr lang="en-IE" dirty="0" smtClean="0"/>
          </a:p>
          <a:p>
            <a:r>
              <a:rPr lang="en-IE" b="1" dirty="0" smtClean="0"/>
              <a:t>Profits/Risk:</a:t>
            </a:r>
            <a:r>
              <a:rPr lang="en-IE" dirty="0" smtClean="0"/>
              <a:t> low risk to the franchiser because if franchisee break the conditions, contract can be cancelled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00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Formation/Dissolution</a:t>
            </a:r>
            <a:r>
              <a:rPr lang="en-IE" dirty="0" smtClean="0"/>
              <a:t>: mainly used by services businesses such as retailers</a:t>
            </a:r>
          </a:p>
          <a:p>
            <a:endParaRPr lang="en-IE" dirty="0"/>
          </a:p>
          <a:p>
            <a:r>
              <a:rPr lang="en-IE" b="1" dirty="0" smtClean="0"/>
              <a:t>Control</a:t>
            </a:r>
            <a:r>
              <a:rPr lang="en-IE" dirty="0" smtClean="0"/>
              <a:t>: Franchisee no ultimate ownership or control over the business. Franchiser control is lost over the day to day management of franchise outlets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7432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Finance: </a:t>
            </a:r>
            <a:r>
              <a:rPr lang="en-IE" dirty="0" smtClean="0"/>
              <a:t>Franchisee must also put up most of the finance and take most of the financial risk when taking out a franchise</a:t>
            </a:r>
          </a:p>
          <a:p>
            <a:endParaRPr lang="en-IE" dirty="0"/>
          </a:p>
          <a:p>
            <a:endParaRPr lang="en-IE" dirty="0" smtClean="0"/>
          </a:p>
          <a:p>
            <a:r>
              <a:rPr lang="en-IE" b="1" dirty="0" smtClean="0"/>
              <a:t>Profits/Risk</a:t>
            </a:r>
            <a:r>
              <a:rPr lang="en-IE" dirty="0" smtClean="0"/>
              <a:t>: Franchiser receives an annual  royalties based on sales but an unsuitable franchisee can damage the reputation of the whole business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34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IE" sz="4400" dirty="0" smtClean="0"/>
              <a:t>Why would a business change its  ownership structure </a:t>
            </a:r>
          </a:p>
          <a:p>
            <a:pPr marL="109728" indent="0">
              <a:buNone/>
            </a:pPr>
            <a:endParaRPr lang="en-IE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5122" name="Picture 2" descr="C:\Users\User\AppData\Local\Microsoft\Windows\Temporary Internet Files\Content.IE5\FCXPN3TK\1335-12439673009u9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019" y="3068960"/>
            <a:ext cx="342215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11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4000" dirty="0" smtClean="0"/>
              <a:t>Raise Finance</a:t>
            </a:r>
          </a:p>
          <a:p>
            <a:r>
              <a:rPr lang="en-IE" sz="4000" dirty="0" smtClean="0"/>
              <a:t>Acquire new skills</a:t>
            </a:r>
          </a:p>
          <a:p>
            <a:r>
              <a:rPr lang="en-IE" sz="4000" dirty="0" smtClean="0"/>
              <a:t>Lower risks for the owners</a:t>
            </a:r>
          </a:p>
          <a:p>
            <a:r>
              <a:rPr lang="en-IE" sz="4000" dirty="0" smtClean="0"/>
              <a:t>Increase sales and profits</a:t>
            </a:r>
          </a:p>
          <a:p>
            <a:r>
              <a:rPr lang="en-IE" sz="4000" dirty="0" smtClean="0"/>
              <a:t>Regain control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Change </a:t>
            </a:r>
            <a:endParaRPr lang="en-IE" dirty="0"/>
          </a:p>
        </p:txBody>
      </p:sp>
      <p:pic>
        <p:nvPicPr>
          <p:cNvPr id="6146" name="Picture 2" descr="C:\Users\User\AppData\Local\Microsoft\Windows\Temporary Internet Files\Content.IE5\FAHM32T0\chan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198" y="4149080"/>
            <a:ext cx="3116064" cy="2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5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Privatisation and Nationalisation of companies</a:t>
            </a:r>
            <a:r>
              <a:rPr lang="en-IE" dirty="0" smtClean="0"/>
              <a:t> </a:t>
            </a:r>
            <a:r>
              <a:rPr lang="en-IE" dirty="0" err="1" smtClean="0"/>
              <a:t>e.g</a:t>
            </a:r>
            <a:r>
              <a:rPr lang="en-IE" dirty="0" smtClean="0"/>
              <a:t> Banks during the recession </a:t>
            </a:r>
          </a:p>
          <a:p>
            <a:r>
              <a:rPr lang="en-IE" b="1" dirty="0" smtClean="0"/>
              <a:t>Increase in Strategic Alliances </a:t>
            </a:r>
            <a:r>
              <a:rPr lang="en-IE" dirty="0" err="1" smtClean="0"/>
              <a:t>e.g</a:t>
            </a:r>
            <a:r>
              <a:rPr lang="en-IE" dirty="0" smtClean="0"/>
              <a:t> Tayto are produced in Libya under a 50/50 joint venture  of a local Libyan company</a:t>
            </a:r>
          </a:p>
          <a:p>
            <a:r>
              <a:rPr lang="en-IE" b="1" dirty="0" smtClean="0"/>
              <a:t>Growth of franchising </a:t>
            </a:r>
          </a:p>
          <a:p>
            <a:r>
              <a:rPr lang="en-IE" b="1" dirty="0" smtClean="0"/>
              <a:t>Emergence of Irish TNC’s</a:t>
            </a:r>
            <a:endParaRPr lang="en-IE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Trends</a:t>
            </a:r>
            <a:endParaRPr lang="en-IE" dirty="0"/>
          </a:p>
        </p:txBody>
      </p:sp>
      <p:pic>
        <p:nvPicPr>
          <p:cNvPr id="7170" name="Picture 2" descr="C:\Users\User\AppData\Local\Microsoft\Windows\Temporary Internet Files\Content.IE5\KG9L0WO5\3f5b737ae10b7d18a40b198c0f2c-158510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653136"/>
            <a:ext cx="4032448" cy="186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9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Own and manage their own business. </a:t>
            </a:r>
          </a:p>
          <a:p>
            <a:endParaRPr lang="en-IE" dirty="0" smtClean="0"/>
          </a:p>
          <a:p>
            <a:r>
              <a:rPr lang="en-IE" dirty="0" smtClean="0"/>
              <a:t>Most common for small shops, farmers, family business and trades people </a:t>
            </a:r>
            <a:r>
              <a:rPr lang="en-IE" dirty="0" err="1" smtClean="0"/>
              <a:t>e.g</a:t>
            </a:r>
            <a:r>
              <a:rPr lang="en-IE" dirty="0" smtClean="0"/>
              <a:t> plumbers/electricians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Sole Trader</a:t>
            </a:r>
            <a:endParaRPr lang="en-IE" dirty="0"/>
          </a:p>
        </p:txBody>
      </p:sp>
      <p:pic>
        <p:nvPicPr>
          <p:cNvPr id="3074" name="Picture 2" descr="C:\Program Files\Microsoft Office\MEDIA\CAGCAT10\j019972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05064"/>
            <a:ext cx="3024336" cy="1739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What would be the advantages of being a sole trader ( remember the headings of describing a business)</a:t>
            </a:r>
          </a:p>
          <a:p>
            <a:endParaRPr lang="en-IE" dirty="0" smtClean="0"/>
          </a:p>
          <a:p>
            <a:pPr algn="ctr">
              <a:buNone/>
            </a:pPr>
            <a:r>
              <a:rPr lang="en-IE" sz="9600" b="1" dirty="0" smtClean="0"/>
              <a:t>????</a:t>
            </a:r>
            <a:endParaRPr lang="en-IE" sz="9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Formation</a:t>
            </a:r>
            <a:r>
              <a:rPr lang="en-IE" dirty="0" smtClean="0"/>
              <a:t>: very easy to set up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Control: </a:t>
            </a:r>
            <a:r>
              <a:rPr lang="en-IE" dirty="0" smtClean="0"/>
              <a:t>owned and controlled by a single person </a:t>
            </a:r>
            <a:r>
              <a:rPr lang="en-IE" dirty="0" err="1" smtClean="0"/>
              <a:t>e.g</a:t>
            </a:r>
            <a:r>
              <a:rPr lang="en-IE" dirty="0" smtClean="0"/>
              <a:t> speedy decisions/ quick response to competitors and needs of customers. Privacy is protected as accounts/Financial records only viewed by tax authorities 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Finance</a:t>
            </a:r>
            <a:r>
              <a:rPr lang="en-IE" dirty="0" smtClean="0"/>
              <a:t>: have the least amount of paperwork to deal with and lower over head costs </a:t>
            </a:r>
            <a:r>
              <a:rPr lang="en-IE" dirty="0" err="1" smtClean="0"/>
              <a:t>e,g</a:t>
            </a:r>
            <a:r>
              <a:rPr lang="en-IE" dirty="0" smtClean="0"/>
              <a:t> rent for factory or big properties</a:t>
            </a:r>
          </a:p>
          <a:p>
            <a:endParaRPr lang="en-IE" dirty="0" smtClean="0"/>
          </a:p>
          <a:p>
            <a:r>
              <a:rPr lang="en-IE" b="1" dirty="0" smtClean="0"/>
              <a:t>Profits/Risks</a:t>
            </a:r>
            <a:r>
              <a:rPr lang="en-IE" dirty="0" smtClean="0"/>
              <a:t>: they keep all the profits after taxes are paid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098" name="Picture 2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149080"/>
            <a:ext cx="1781251" cy="178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464</TotalTime>
  <Words>1947</Words>
  <Application>Microsoft Office PowerPoint</Application>
  <PresentationFormat>On-screen Show (4:3)</PresentationFormat>
  <Paragraphs>192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Concourse</vt:lpstr>
      <vt:lpstr>Unit 6: Types of Business Organisations</vt:lpstr>
      <vt:lpstr>PowerPoint Presentation</vt:lpstr>
      <vt:lpstr>Main Business Organisations</vt:lpstr>
      <vt:lpstr>Describing a Business</vt:lpstr>
      <vt:lpstr>PowerPoint Presentation</vt:lpstr>
      <vt:lpstr>Sole Trader</vt:lpstr>
      <vt:lpstr>PowerPoint Presentation</vt:lpstr>
      <vt:lpstr>Advantages</vt:lpstr>
      <vt:lpstr>PowerPoint Presentation</vt:lpstr>
      <vt:lpstr>PowerPoint Presentation</vt:lpstr>
      <vt:lpstr>Disadvantages </vt:lpstr>
      <vt:lpstr>PowerPoint Presentation</vt:lpstr>
      <vt:lpstr>PowerPoint Presentation</vt:lpstr>
      <vt:lpstr>Partnership</vt:lpstr>
      <vt:lpstr>PowerPoint Presentation</vt:lpstr>
      <vt:lpstr>Advantages </vt:lpstr>
      <vt:lpstr>PowerPoint Presentation</vt:lpstr>
      <vt:lpstr>PowerPoint Presentation</vt:lpstr>
      <vt:lpstr>Disadvantage </vt:lpstr>
      <vt:lpstr>PowerPoint Presentation</vt:lpstr>
      <vt:lpstr>PowerPoint Presentation</vt:lpstr>
      <vt:lpstr>Shareholders</vt:lpstr>
      <vt:lpstr>Private Limited Companies (LTD)</vt:lpstr>
      <vt:lpstr>PowerPoint Presentation</vt:lpstr>
      <vt:lpstr>Advantages</vt:lpstr>
      <vt:lpstr>PowerPoint Presentation</vt:lpstr>
      <vt:lpstr>PowerPoint Presentation</vt:lpstr>
      <vt:lpstr>Disadvantage </vt:lpstr>
      <vt:lpstr>PowerPoint Presentation</vt:lpstr>
      <vt:lpstr>PowerPoint Presentation</vt:lpstr>
      <vt:lpstr>Public Limited Company</vt:lpstr>
      <vt:lpstr>PowerPoint Presentation</vt:lpstr>
      <vt:lpstr>Advantages</vt:lpstr>
      <vt:lpstr>PowerPoint Presentation</vt:lpstr>
      <vt:lpstr>PowerPoint Presentation</vt:lpstr>
      <vt:lpstr>Disadvantage </vt:lpstr>
      <vt:lpstr> Running Limited Companies </vt:lpstr>
      <vt:lpstr>3. Board of Directors</vt:lpstr>
      <vt:lpstr>4.  Chairperson</vt:lpstr>
      <vt:lpstr>5. Company Secretary</vt:lpstr>
      <vt:lpstr>PowerPoint Presentation</vt:lpstr>
      <vt:lpstr>State owned companies </vt:lpstr>
      <vt:lpstr>PowerPoint Presentation</vt:lpstr>
      <vt:lpstr>PowerPoint Presentation</vt:lpstr>
      <vt:lpstr>Strategic Alliance </vt:lpstr>
      <vt:lpstr>PowerPoint Presentation</vt:lpstr>
      <vt:lpstr>Advantages</vt:lpstr>
      <vt:lpstr>PowerPoint Presentation</vt:lpstr>
      <vt:lpstr>Disadvantage </vt:lpstr>
      <vt:lpstr>PowerPoint Presentation</vt:lpstr>
      <vt:lpstr>Franchising</vt:lpstr>
      <vt:lpstr>PowerPoint Presentation</vt:lpstr>
      <vt:lpstr>Advantages </vt:lpstr>
      <vt:lpstr>PowerPoint Presentation</vt:lpstr>
      <vt:lpstr>Disadvantage </vt:lpstr>
      <vt:lpstr>PowerPoint Presentation</vt:lpstr>
      <vt:lpstr>PowerPoint Presentation</vt:lpstr>
      <vt:lpstr>Change </vt:lpstr>
      <vt:lpstr>Business Trends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Types of Business Organisiations</dc:title>
  <dc:creator>Eugene Keogh</dc:creator>
  <cp:lastModifiedBy>User</cp:lastModifiedBy>
  <cp:revision>25</cp:revision>
  <dcterms:created xsi:type="dcterms:W3CDTF">2020-01-05T17:21:34Z</dcterms:created>
  <dcterms:modified xsi:type="dcterms:W3CDTF">2020-01-06T16:06:10Z</dcterms:modified>
</cp:coreProperties>
</file>