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69" r:id="rId18"/>
    <p:sldId id="270" r:id="rId19"/>
    <p:sldId id="282" r:id="rId20"/>
    <p:sldId id="271" r:id="rId21"/>
    <p:sldId id="272" r:id="rId22"/>
    <p:sldId id="273" r:id="rId23"/>
    <p:sldId id="283" r:id="rId24"/>
    <p:sldId id="275" r:id="rId25"/>
    <p:sldId id="276" r:id="rId26"/>
    <p:sldId id="284" r:id="rId27"/>
    <p:sldId id="277" r:id="rId28"/>
    <p:sldId id="285" r:id="rId29"/>
    <p:sldId id="278" r:id="rId30"/>
    <p:sldId id="287" r:id="rId31"/>
    <p:sldId id="288" r:id="rId32"/>
    <p:sldId id="289" r:id="rId33"/>
    <p:sldId id="286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A7A4D-05D4-48F2-AC51-982CE2E19E1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6ED17FE-3FB9-4D74-82ED-5DE134A99F7C}">
      <dgm:prSet phldrT="[Text]"/>
      <dgm:spPr/>
      <dgm:t>
        <a:bodyPr/>
        <a:lstStyle/>
        <a:p>
          <a:r>
            <a:rPr lang="en-IE" dirty="0" smtClean="0"/>
            <a:t>HR Planning </a:t>
          </a:r>
          <a:endParaRPr lang="en-IE" dirty="0"/>
        </a:p>
      </dgm:t>
    </dgm:pt>
    <dgm:pt modelId="{78F87D55-63AC-484C-8F9E-601A09DDF391}" type="parTrans" cxnId="{02431662-BBFD-4574-94CC-2733C754BC3F}">
      <dgm:prSet/>
      <dgm:spPr/>
      <dgm:t>
        <a:bodyPr/>
        <a:lstStyle/>
        <a:p>
          <a:endParaRPr lang="en-IE"/>
        </a:p>
      </dgm:t>
    </dgm:pt>
    <dgm:pt modelId="{C1C5CCB1-00E3-458F-B408-76422585D1AE}" type="sibTrans" cxnId="{02431662-BBFD-4574-94CC-2733C754BC3F}">
      <dgm:prSet/>
      <dgm:spPr/>
      <dgm:t>
        <a:bodyPr/>
        <a:lstStyle/>
        <a:p>
          <a:endParaRPr lang="en-IE"/>
        </a:p>
      </dgm:t>
    </dgm:pt>
    <dgm:pt modelId="{EA2093F0-1E62-40CD-8D46-93FFBCDAD630}">
      <dgm:prSet phldrT="[Text]"/>
      <dgm:spPr/>
      <dgm:t>
        <a:bodyPr/>
        <a:lstStyle/>
        <a:p>
          <a:r>
            <a:rPr lang="en-IE" dirty="0" smtClean="0"/>
            <a:t>Training and development </a:t>
          </a:r>
          <a:endParaRPr lang="en-IE" dirty="0"/>
        </a:p>
      </dgm:t>
    </dgm:pt>
    <dgm:pt modelId="{5F99B33A-0E02-432F-BA51-42683EE62608}" type="parTrans" cxnId="{46239A28-D56D-41B0-8AD4-D0325AC5AAFB}">
      <dgm:prSet/>
      <dgm:spPr/>
      <dgm:t>
        <a:bodyPr/>
        <a:lstStyle/>
        <a:p>
          <a:endParaRPr lang="en-IE"/>
        </a:p>
      </dgm:t>
    </dgm:pt>
    <dgm:pt modelId="{F36F6196-5A8D-4697-B929-78D491DC852D}" type="sibTrans" cxnId="{46239A28-D56D-41B0-8AD4-D0325AC5AAFB}">
      <dgm:prSet/>
      <dgm:spPr/>
      <dgm:t>
        <a:bodyPr/>
        <a:lstStyle/>
        <a:p>
          <a:endParaRPr lang="en-IE"/>
        </a:p>
      </dgm:t>
    </dgm:pt>
    <dgm:pt modelId="{2F56C19B-FE89-4B14-ABD5-C0866683B7A4}">
      <dgm:prSet phldrT="[Text]"/>
      <dgm:spPr/>
      <dgm:t>
        <a:bodyPr/>
        <a:lstStyle/>
        <a:p>
          <a:r>
            <a:rPr lang="en-IE" dirty="0" smtClean="0"/>
            <a:t>Staff performance </a:t>
          </a:r>
          <a:endParaRPr lang="en-IE" dirty="0"/>
        </a:p>
      </dgm:t>
    </dgm:pt>
    <dgm:pt modelId="{CB5BA4DD-CD74-4831-BCCE-E60A0DAAB030}" type="parTrans" cxnId="{C52AF8AC-7F4B-49B7-A67A-6DC93B3B191B}">
      <dgm:prSet/>
      <dgm:spPr/>
      <dgm:t>
        <a:bodyPr/>
        <a:lstStyle/>
        <a:p>
          <a:endParaRPr lang="en-IE"/>
        </a:p>
      </dgm:t>
    </dgm:pt>
    <dgm:pt modelId="{9B1E30FF-3E2A-458B-912C-0F53F04A688A}" type="sibTrans" cxnId="{C52AF8AC-7F4B-49B7-A67A-6DC93B3B191B}">
      <dgm:prSet/>
      <dgm:spPr/>
      <dgm:t>
        <a:bodyPr/>
        <a:lstStyle/>
        <a:p>
          <a:endParaRPr lang="en-IE"/>
        </a:p>
      </dgm:t>
    </dgm:pt>
    <dgm:pt modelId="{E959626A-5C8E-4C62-BF2A-8B6F32AD6895}">
      <dgm:prSet phldrT="[Text]"/>
      <dgm:spPr/>
      <dgm:t>
        <a:bodyPr/>
        <a:lstStyle/>
        <a:p>
          <a:r>
            <a:rPr lang="en-IE" dirty="0" smtClean="0"/>
            <a:t>Staff rewarding </a:t>
          </a:r>
          <a:endParaRPr lang="en-IE" dirty="0"/>
        </a:p>
      </dgm:t>
    </dgm:pt>
    <dgm:pt modelId="{A6D1B255-B0D1-4DE0-AC6A-446DDACF4256}" type="parTrans" cxnId="{9E1EFF91-6BCE-45F9-B4B0-E6C6ED9AF2A3}">
      <dgm:prSet/>
      <dgm:spPr/>
      <dgm:t>
        <a:bodyPr/>
        <a:lstStyle/>
        <a:p>
          <a:endParaRPr lang="en-IE"/>
        </a:p>
      </dgm:t>
    </dgm:pt>
    <dgm:pt modelId="{DDC1A4C3-3FBB-48CA-8009-90FD3791D5D5}" type="sibTrans" cxnId="{9E1EFF91-6BCE-45F9-B4B0-E6C6ED9AF2A3}">
      <dgm:prSet/>
      <dgm:spPr/>
      <dgm:t>
        <a:bodyPr/>
        <a:lstStyle/>
        <a:p>
          <a:endParaRPr lang="en-IE"/>
        </a:p>
      </dgm:t>
    </dgm:pt>
    <dgm:pt modelId="{D6292164-68CE-4D95-824F-E0695B7A2969}">
      <dgm:prSet phldrT="[Text]"/>
      <dgm:spPr/>
      <dgm:t>
        <a:bodyPr/>
        <a:lstStyle/>
        <a:p>
          <a:r>
            <a:rPr lang="en-IE" dirty="0" smtClean="0"/>
            <a:t>Maintaining good industrial relations </a:t>
          </a:r>
          <a:endParaRPr lang="en-IE" dirty="0"/>
        </a:p>
      </dgm:t>
    </dgm:pt>
    <dgm:pt modelId="{87491096-96D3-4888-86D9-DE64A5400125}" type="parTrans" cxnId="{51E0D4CD-509C-475F-B7B3-284A2A8907EA}">
      <dgm:prSet/>
      <dgm:spPr/>
      <dgm:t>
        <a:bodyPr/>
        <a:lstStyle/>
        <a:p>
          <a:endParaRPr lang="en-IE"/>
        </a:p>
      </dgm:t>
    </dgm:pt>
    <dgm:pt modelId="{B61CC0B2-7923-4440-A403-D3768B772AD9}" type="sibTrans" cxnId="{51E0D4CD-509C-475F-B7B3-284A2A8907EA}">
      <dgm:prSet/>
      <dgm:spPr/>
      <dgm:t>
        <a:bodyPr/>
        <a:lstStyle/>
        <a:p>
          <a:endParaRPr lang="en-IE"/>
        </a:p>
      </dgm:t>
    </dgm:pt>
    <dgm:pt modelId="{8FBDBD6E-70C0-456C-9C65-1C4ECB131C01}">
      <dgm:prSet/>
      <dgm:spPr/>
      <dgm:t>
        <a:bodyPr/>
        <a:lstStyle/>
        <a:p>
          <a:r>
            <a:rPr lang="en-IE" dirty="0" smtClean="0"/>
            <a:t>Recruitment and selection </a:t>
          </a:r>
          <a:endParaRPr lang="en-IE" dirty="0"/>
        </a:p>
      </dgm:t>
    </dgm:pt>
    <dgm:pt modelId="{0EEF6E58-B8CC-4C5A-B210-2D4BB6EB41E0}" type="parTrans" cxnId="{8362D834-DD6F-450D-A99E-77C26FCE7280}">
      <dgm:prSet/>
      <dgm:spPr/>
      <dgm:t>
        <a:bodyPr/>
        <a:lstStyle/>
        <a:p>
          <a:endParaRPr lang="en-IE"/>
        </a:p>
      </dgm:t>
    </dgm:pt>
    <dgm:pt modelId="{99FBC5A2-3F19-482A-89A6-FD0AFB362F66}" type="sibTrans" cxnId="{8362D834-DD6F-450D-A99E-77C26FCE7280}">
      <dgm:prSet/>
      <dgm:spPr/>
      <dgm:t>
        <a:bodyPr/>
        <a:lstStyle/>
        <a:p>
          <a:endParaRPr lang="en-IE"/>
        </a:p>
      </dgm:t>
    </dgm:pt>
    <dgm:pt modelId="{A71DEDAA-B6CF-4338-AEEF-D61309E09ED9}" type="pres">
      <dgm:prSet presAssocID="{D65A7A4D-05D4-48F2-AC51-982CE2E19E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BF4F249-F206-40BB-B8DF-105C0A2CEA47}" type="pres">
      <dgm:prSet presAssocID="{06ED17FE-3FB9-4D74-82ED-5DE134A99F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0A64504-ED90-4C3F-87DA-E0AD740263C4}" type="pres">
      <dgm:prSet presAssocID="{C1C5CCB1-00E3-458F-B408-76422585D1AE}" presName="sibTrans" presStyleCnt="0"/>
      <dgm:spPr/>
    </dgm:pt>
    <dgm:pt modelId="{B24669BB-E33E-4D72-8789-A9651C5B62A1}" type="pres">
      <dgm:prSet presAssocID="{8FBDBD6E-70C0-456C-9C65-1C4ECB131C0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CE29C92-B5CE-4173-965C-53D87C88EB6A}" type="pres">
      <dgm:prSet presAssocID="{99FBC5A2-3F19-482A-89A6-FD0AFB362F66}" presName="sibTrans" presStyleCnt="0"/>
      <dgm:spPr/>
    </dgm:pt>
    <dgm:pt modelId="{A986339F-8ED6-47E0-BDDD-8255A698F212}" type="pres">
      <dgm:prSet presAssocID="{EA2093F0-1E62-40CD-8D46-93FFBCDAD63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47CD9F3-EB85-4F20-8FC3-F53F5CE01063}" type="pres">
      <dgm:prSet presAssocID="{F36F6196-5A8D-4697-B929-78D491DC852D}" presName="sibTrans" presStyleCnt="0"/>
      <dgm:spPr/>
    </dgm:pt>
    <dgm:pt modelId="{9B5574F7-8FE6-4D70-A6A2-4E043AB0D2A8}" type="pres">
      <dgm:prSet presAssocID="{2F56C19B-FE89-4B14-ABD5-C0866683B7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371AFB-B3BD-44DC-9F92-7DC90E017BEE}" type="pres">
      <dgm:prSet presAssocID="{9B1E30FF-3E2A-458B-912C-0F53F04A688A}" presName="sibTrans" presStyleCnt="0"/>
      <dgm:spPr/>
    </dgm:pt>
    <dgm:pt modelId="{9FE4470F-73A0-40EB-9396-8561ED6D4C97}" type="pres">
      <dgm:prSet presAssocID="{E959626A-5C8E-4C62-BF2A-8B6F32AD68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28D1303-90F3-4B1A-ABA6-5BC7EA47BBE1}" type="pres">
      <dgm:prSet presAssocID="{DDC1A4C3-3FBB-48CA-8009-90FD3791D5D5}" presName="sibTrans" presStyleCnt="0"/>
      <dgm:spPr/>
    </dgm:pt>
    <dgm:pt modelId="{ACAB510F-44CE-44A8-8AD7-AB7E4C4A2BBB}" type="pres">
      <dgm:prSet presAssocID="{D6292164-68CE-4D95-824F-E0695B7A29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16E737A-8B5A-4ADB-9ECA-5928F64D9B55}" type="presOf" srcId="{D6292164-68CE-4D95-824F-E0695B7A2969}" destId="{ACAB510F-44CE-44A8-8AD7-AB7E4C4A2BBB}" srcOrd="0" destOrd="0" presId="urn:microsoft.com/office/officeart/2005/8/layout/default#1"/>
    <dgm:cxn modelId="{759435D0-DE69-471A-9C94-047E7C74FB82}" type="presOf" srcId="{D65A7A4D-05D4-48F2-AC51-982CE2E19E1E}" destId="{A71DEDAA-B6CF-4338-AEEF-D61309E09ED9}" srcOrd="0" destOrd="0" presId="urn:microsoft.com/office/officeart/2005/8/layout/default#1"/>
    <dgm:cxn modelId="{7AF17E1E-2A15-445C-A1E9-6231CC9E2BB4}" type="presOf" srcId="{EA2093F0-1E62-40CD-8D46-93FFBCDAD630}" destId="{A986339F-8ED6-47E0-BDDD-8255A698F212}" srcOrd="0" destOrd="0" presId="urn:microsoft.com/office/officeart/2005/8/layout/default#1"/>
    <dgm:cxn modelId="{51E0D4CD-509C-475F-B7B3-284A2A8907EA}" srcId="{D65A7A4D-05D4-48F2-AC51-982CE2E19E1E}" destId="{D6292164-68CE-4D95-824F-E0695B7A2969}" srcOrd="5" destOrd="0" parTransId="{87491096-96D3-4888-86D9-DE64A5400125}" sibTransId="{B61CC0B2-7923-4440-A403-D3768B772AD9}"/>
    <dgm:cxn modelId="{3DC72C5F-0B5E-4CF7-9F6D-1C1D1A008083}" type="presOf" srcId="{06ED17FE-3FB9-4D74-82ED-5DE134A99F7C}" destId="{ABF4F249-F206-40BB-B8DF-105C0A2CEA47}" srcOrd="0" destOrd="0" presId="urn:microsoft.com/office/officeart/2005/8/layout/default#1"/>
    <dgm:cxn modelId="{C52AF8AC-7F4B-49B7-A67A-6DC93B3B191B}" srcId="{D65A7A4D-05D4-48F2-AC51-982CE2E19E1E}" destId="{2F56C19B-FE89-4B14-ABD5-C0866683B7A4}" srcOrd="3" destOrd="0" parTransId="{CB5BA4DD-CD74-4831-BCCE-E60A0DAAB030}" sibTransId="{9B1E30FF-3E2A-458B-912C-0F53F04A688A}"/>
    <dgm:cxn modelId="{8362D834-DD6F-450D-A99E-77C26FCE7280}" srcId="{D65A7A4D-05D4-48F2-AC51-982CE2E19E1E}" destId="{8FBDBD6E-70C0-456C-9C65-1C4ECB131C01}" srcOrd="1" destOrd="0" parTransId="{0EEF6E58-B8CC-4C5A-B210-2D4BB6EB41E0}" sibTransId="{99FBC5A2-3F19-482A-89A6-FD0AFB362F66}"/>
    <dgm:cxn modelId="{D3AC1570-443A-457A-8453-71D3E742774D}" type="presOf" srcId="{8FBDBD6E-70C0-456C-9C65-1C4ECB131C01}" destId="{B24669BB-E33E-4D72-8789-A9651C5B62A1}" srcOrd="0" destOrd="0" presId="urn:microsoft.com/office/officeart/2005/8/layout/default#1"/>
    <dgm:cxn modelId="{5EB95BE6-5708-4E93-947F-B88E50B18606}" type="presOf" srcId="{2F56C19B-FE89-4B14-ABD5-C0866683B7A4}" destId="{9B5574F7-8FE6-4D70-A6A2-4E043AB0D2A8}" srcOrd="0" destOrd="0" presId="urn:microsoft.com/office/officeart/2005/8/layout/default#1"/>
    <dgm:cxn modelId="{02431662-BBFD-4574-94CC-2733C754BC3F}" srcId="{D65A7A4D-05D4-48F2-AC51-982CE2E19E1E}" destId="{06ED17FE-3FB9-4D74-82ED-5DE134A99F7C}" srcOrd="0" destOrd="0" parTransId="{78F87D55-63AC-484C-8F9E-601A09DDF391}" sibTransId="{C1C5CCB1-00E3-458F-B408-76422585D1AE}"/>
    <dgm:cxn modelId="{46239A28-D56D-41B0-8AD4-D0325AC5AAFB}" srcId="{D65A7A4D-05D4-48F2-AC51-982CE2E19E1E}" destId="{EA2093F0-1E62-40CD-8D46-93FFBCDAD630}" srcOrd="2" destOrd="0" parTransId="{5F99B33A-0E02-432F-BA51-42683EE62608}" sibTransId="{F36F6196-5A8D-4697-B929-78D491DC852D}"/>
    <dgm:cxn modelId="{998CF8A2-C709-40FA-A104-8827DDF0DEF5}" type="presOf" srcId="{E959626A-5C8E-4C62-BF2A-8B6F32AD6895}" destId="{9FE4470F-73A0-40EB-9396-8561ED6D4C97}" srcOrd="0" destOrd="0" presId="urn:microsoft.com/office/officeart/2005/8/layout/default#1"/>
    <dgm:cxn modelId="{9E1EFF91-6BCE-45F9-B4B0-E6C6ED9AF2A3}" srcId="{D65A7A4D-05D4-48F2-AC51-982CE2E19E1E}" destId="{E959626A-5C8E-4C62-BF2A-8B6F32AD6895}" srcOrd="4" destOrd="0" parTransId="{A6D1B255-B0D1-4DE0-AC6A-446DDACF4256}" sibTransId="{DDC1A4C3-3FBB-48CA-8009-90FD3791D5D5}"/>
    <dgm:cxn modelId="{3775AE2E-0EA5-418B-8FAF-D612A9DD43EB}" type="presParOf" srcId="{A71DEDAA-B6CF-4338-AEEF-D61309E09ED9}" destId="{ABF4F249-F206-40BB-B8DF-105C0A2CEA47}" srcOrd="0" destOrd="0" presId="urn:microsoft.com/office/officeart/2005/8/layout/default#1"/>
    <dgm:cxn modelId="{64ADAAA2-9F4F-4043-A014-975A066172F6}" type="presParOf" srcId="{A71DEDAA-B6CF-4338-AEEF-D61309E09ED9}" destId="{80A64504-ED90-4C3F-87DA-E0AD740263C4}" srcOrd="1" destOrd="0" presId="urn:microsoft.com/office/officeart/2005/8/layout/default#1"/>
    <dgm:cxn modelId="{7D02DDBB-EB83-4FF5-93BC-F130CEABE57C}" type="presParOf" srcId="{A71DEDAA-B6CF-4338-AEEF-D61309E09ED9}" destId="{B24669BB-E33E-4D72-8789-A9651C5B62A1}" srcOrd="2" destOrd="0" presId="urn:microsoft.com/office/officeart/2005/8/layout/default#1"/>
    <dgm:cxn modelId="{80CE2680-A2D7-4514-8220-ADE2B4843FA9}" type="presParOf" srcId="{A71DEDAA-B6CF-4338-AEEF-D61309E09ED9}" destId="{6CE29C92-B5CE-4173-965C-53D87C88EB6A}" srcOrd="3" destOrd="0" presId="urn:microsoft.com/office/officeart/2005/8/layout/default#1"/>
    <dgm:cxn modelId="{923385FE-BB85-4615-9E7C-D2A16CCD54E3}" type="presParOf" srcId="{A71DEDAA-B6CF-4338-AEEF-D61309E09ED9}" destId="{A986339F-8ED6-47E0-BDDD-8255A698F212}" srcOrd="4" destOrd="0" presId="urn:microsoft.com/office/officeart/2005/8/layout/default#1"/>
    <dgm:cxn modelId="{AA559EEB-097F-417C-BE44-50B349BB2DED}" type="presParOf" srcId="{A71DEDAA-B6CF-4338-AEEF-D61309E09ED9}" destId="{B47CD9F3-EB85-4F20-8FC3-F53F5CE01063}" srcOrd="5" destOrd="0" presId="urn:microsoft.com/office/officeart/2005/8/layout/default#1"/>
    <dgm:cxn modelId="{EB9CB27E-63D1-4CBA-BEA2-A9FC9EBB8B85}" type="presParOf" srcId="{A71DEDAA-B6CF-4338-AEEF-D61309E09ED9}" destId="{9B5574F7-8FE6-4D70-A6A2-4E043AB0D2A8}" srcOrd="6" destOrd="0" presId="urn:microsoft.com/office/officeart/2005/8/layout/default#1"/>
    <dgm:cxn modelId="{EDCACC0E-5382-41B1-BD92-EA982EDBB250}" type="presParOf" srcId="{A71DEDAA-B6CF-4338-AEEF-D61309E09ED9}" destId="{55371AFB-B3BD-44DC-9F92-7DC90E017BEE}" srcOrd="7" destOrd="0" presId="urn:microsoft.com/office/officeart/2005/8/layout/default#1"/>
    <dgm:cxn modelId="{116DC81C-38EB-42F4-8F3E-E1E5E4BBD47D}" type="presParOf" srcId="{A71DEDAA-B6CF-4338-AEEF-D61309E09ED9}" destId="{9FE4470F-73A0-40EB-9396-8561ED6D4C97}" srcOrd="8" destOrd="0" presId="urn:microsoft.com/office/officeart/2005/8/layout/default#1"/>
    <dgm:cxn modelId="{FEDC8C7F-5630-44AF-B636-2DCA9FADDD5D}" type="presParOf" srcId="{A71DEDAA-B6CF-4338-AEEF-D61309E09ED9}" destId="{728D1303-90F3-4B1A-ABA6-5BC7EA47BBE1}" srcOrd="9" destOrd="0" presId="urn:microsoft.com/office/officeart/2005/8/layout/default#1"/>
    <dgm:cxn modelId="{95EC2A71-24A8-456F-ABCF-174622D5F9F4}" type="presParOf" srcId="{A71DEDAA-B6CF-4338-AEEF-D61309E09ED9}" destId="{ACAB510F-44CE-44A8-8AD7-AB7E4C4A2BB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4F249-F206-40BB-B8DF-105C0A2CEA47}">
      <dsp:nvSpPr>
        <dsp:cNvPr id="0" name=""/>
        <dsp:cNvSpPr/>
      </dsp:nvSpPr>
      <dsp:spPr>
        <a:xfrm>
          <a:off x="0" y="558576"/>
          <a:ext cx="2657574" cy="1594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HR Planning </a:t>
          </a:r>
          <a:endParaRPr lang="en-IE" sz="2800" kern="1200" dirty="0"/>
        </a:p>
      </dsp:txBody>
      <dsp:txXfrm>
        <a:off x="0" y="558576"/>
        <a:ext cx="2657574" cy="1594544"/>
      </dsp:txXfrm>
    </dsp:sp>
    <dsp:sp modelId="{B24669BB-E33E-4D72-8789-A9651C5B62A1}">
      <dsp:nvSpPr>
        <dsp:cNvPr id="0" name=""/>
        <dsp:cNvSpPr/>
      </dsp:nvSpPr>
      <dsp:spPr>
        <a:xfrm>
          <a:off x="2923331" y="558576"/>
          <a:ext cx="2657574" cy="1594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Recruitment and selection </a:t>
          </a:r>
          <a:endParaRPr lang="en-IE" sz="2800" kern="1200" dirty="0"/>
        </a:p>
      </dsp:txBody>
      <dsp:txXfrm>
        <a:off x="2923331" y="558576"/>
        <a:ext cx="2657574" cy="1594544"/>
      </dsp:txXfrm>
    </dsp:sp>
    <dsp:sp modelId="{A986339F-8ED6-47E0-BDDD-8255A698F212}">
      <dsp:nvSpPr>
        <dsp:cNvPr id="0" name=""/>
        <dsp:cNvSpPr/>
      </dsp:nvSpPr>
      <dsp:spPr>
        <a:xfrm>
          <a:off x="5846663" y="558576"/>
          <a:ext cx="2657574" cy="1594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Training and development </a:t>
          </a:r>
          <a:endParaRPr lang="en-IE" sz="2800" kern="1200" dirty="0"/>
        </a:p>
      </dsp:txBody>
      <dsp:txXfrm>
        <a:off x="5846663" y="558576"/>
        <a:ext cx="2657574" cy="1594544"/>
      </dsp:txXfrm>
    </dsp:sp>
    <dsp:sp modelId="{9B5574F7-8FE6-4D70-A6A2-4E043AB0D2A8}">
      <dsp:nvSpPr>
        <dsp:cNvPr id="0" name=""/>
        <dsp:cNvSpPr/>
      </dsp:nvSpPr>
      <dsp:spPr>
        <a:xfrm>
          <a:off x="0" y="2418878"/>
          <a:ext cx="2657574" cy="1594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Staff performance </a:t>
          </a:r>
          <a:endParaRPr lang="en-IE" sz="2800" kern="1200" dirty="0"/>
        </a:p>
      </dsp:txBody>
      <dsp:txXfrm>
        <a:off x="0" y="2418878"/>
        <a:ext cx="2657574" cy="1594544"/>
      </dsp:txXfrm>
    </dsp:sp>
    <dsp:sp modelId="{9FE4470F-73A0-40EB-9396-8561ED6D4C97}">
      <dsp:nvSpPr>
        <dsp:cNvPr id="0" name=""/>
        <dsp:cNvSpPr/>
      </dsp:nvSpPr>
      <dsp:spPr>
        <a:xfrm>
          <a:off x="2923331" y="2418878"/>
          <a:ext cx="2657574" cy="1594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Staff rewarding </a:t>
          </a:r>
          <a:endParaRPr lang="en-IE" sz="2800" kern="1200" dirty="0"/>
        </a:p>
      </dsp:txBody>
      <dsp:txXfrm>
        <a:off x="2923331" y="2418878"/>
        <a:ext cx="2657574" cy="1594544"/>
      </dsp:txXfrm>
    </dsp:sp>
    <dsp:sp modelId="{ACAB510F-44CE-44A8-8AD7-AB7E4C4A2BBB}">
      <dsp:nvSpPr>
        <dsp:cNvPr id="0" name=""/>
        <dsp:cNvSpPr/>
      </dsp:nvSpPr>
      <dsp:spPr>
        <a:xfrm>
          <a:off x="5846663" y="2418878"/>
          <a:ext cx="2657574" cy="1594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Maintaining good industrial relations </a:t>
          </a:r>
          <a:endParaRPr lang="en-IE" sz="2800" kern="1200" dirty="0"/>
        </a:p>
      </dsp:txBody>
      <dsp:txXfrm>
        <a:off x="5846663" y="2418878"/>
        <a:ext cx="2657574" cy="159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E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08F496-6679-41FC-9CBE-EEFBAE5BFB65}" type="datetimeFigureOut">
              <a:rPr lang="en-IE" smtClean="0"/>
              <a:pPr/>
              <a:t>02/04/2020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47F08F-4DF1-4634-9199-D1A92202F7B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E" sz="3200" b="0" i="1" u="sng" dirty="0" smtClean="0">
                <a:latin typeface="Arial Black" panose="020B0A04020102020204" pitchFamily="34" charset="0"/>
              </a:rPr>
              <a:t>Human Resource Management (HRM)</a:t>
            </a:r>
            <a:endParaRPr lang="en-IE" sz="3200" b="0" i="1" u="sng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Unit 4 : Chapter 9</a:t>
            </a:r>
            <a:endParaRPr lang="en-IE" dirty="0"/>
          </a:p>
        </p:txBody>
      </p:sp>
      <p:pic>
        <p:nvPicPr>
          <p:cNvPr id="1026" name="Picture 2" descr="C:\Users\User\AppData\Local\Microsoft\Windows\Temporary Internet Files\Content.IE5\5TA6T8FB\Screen-Shot-2017-07-28-at-10.41.26-AM-300x2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52565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Step 1: Prepare job description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Describes the vacancy that needs to be filled and includes:</a:t>
            </a:r>
          </a:p>
          <a:p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Job Title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Duties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 Responsibilities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Place of work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Supervision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574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Look up a job that you would like and write into you copy  the  </a:t>
            </a:r>
            <a:r>
              <a:rPr lang="en-IE" dirty="0"/>
              <a:t>job </a:t>
            </a:r>
            <a:r>
              <a:rPr lang="en-IE" dirty="0" smtClean="0"/>
              <a:t>description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074" name="Picture 2" descr="C:\Users\User\AppData\Local\Microsoft\Windows\Temporary Internet Files\Content.IE5\JULA4T7R\business-people-around-compu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9046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3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Step 2: Prepare </a:t>
            </a:r>
            <a:r>
              <a:rPr lang="en-IE" dirty="0"/>
              <a:t>a person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Describes the qualities required by the person who will fill the job description 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This includes: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Academic Qualification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Work experience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Physical fitness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Language skills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250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/>
              <a:t>Prepare a person </a:t>
            </a:r>
            <a:r>
              <a:rPr lang="en-IE" dirty="0" smtClean="0"/>
              <a:t>specification for :</a:t>
            </a:r>
          </a:p>
          <a:p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Shop assistant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Recruitment employee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 job of your choice 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85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Step 3: Advertise Vacancy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A job can be advertised both internally and externally</a:t>
            </a:r>
          </a:p>
          <a:p>
            <a:endParaRPr lang="en-IE" dirty="0"/>
          </a:p>
          <a:p>
            <a:r>
              <a:rPr lang="en-IE" b="1" dirty="0" smtClean="0"/>
              <a:t>Internal: </a:t>
            </a:r>
            <a:r>
              <a:rPr lang="en-IE" dirty="0" smtClean="0"/>
              <a:t>the candidate comes from inside the business and  can be done by  promoting or redeploying staff.</a:t>
            </a:r>
          </a:p>
          <a:p>
            <a:endParaRPr lang="en-IE" dirty="0"/>
          </a:p>
          <a:p>
            <a:r>
              <a:rPr lang="en-IE" b="1" dirty="0" smtClean="0"/>
              <a:t>External</a:t>
            </a:r>
            <a:r>
              <a:rPr lang="en-IE" dirty="0" smtClean="0"/>
              <a:t>: finding a candidate from outside the business </a:t>
            </a:r>
            <a:r>
              <a:rPr lang="en-IE" dirty="0" err="1" smtClean="0"/>
              <a:t>e,g</a:t>
            </a:r>
            <a:r>
              <a:rPr lang="en-IE" dirty="0" smtClean="0"/>
              <a:t> internet, newspaper, agencies colleges or personal contacts 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487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Advantages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Internal: employee already know the business, promotion can motivate the employee to work harder and low cost </a:t>
            </a:r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External: candidate can bring new skills/experiences/point of view to the business. Good range of applicants from different backgrounds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1201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What documents would you use to apply for a job?</a:t>
            </a:r>
            <a:endParaRPr lang="en-IE" sz="4400" dirty="0"/>
          </a:p>
        </p:txBody>
      </p:sp>
      <p:pic>
        <p:nvPicPr>
          <p:cNvPr id="4098" name="Picture 2" descr="C:\Users\User\AppData\Local\Microsoft\Windows\Temporary Internet Files\Content.IE5\KG9L0WO5\job_opening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48245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80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Step 4: </a:t>
            </a:r>
            <a:r>
              <a:rPr lang="en-IE" dirty="0"/>
              <a:t>S</a:t>
            </a:r>
            <a:r>
              <a:rPr lang="en-IE" dirty="0" smtClean="0"/>
              <a:t>hortlist Applicants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While </a:t>
            </a:r>
            <a:r>
              <a:rPr lang="en-IE" dirty="0" smtClean="0"/>
              <a:t>short listing </a:t>
            </a:r>
            <a:r>
              <a:rPr lang="en-IE" dirty="0" smtClean="0"/>
              <a:t>applicants the employer will look at their: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Cover letter</a:t>
            </a:r>
            <a:r>
              <a:rPr lang="en-IE" dirty="0" smtClean="0"/>
              <a:t>:  short letter highlighting why you think you are suitable for the job. It should always be included when sending a CV.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CV ( Curriculum Vitae) </a:t>
            </a:r>
            <a:r>
              <a:rPr lang="en-IE" dirty="0" smtClean="0"/>
              <a:t>:document summarising  your education, qualifications, training and experience. Should be neatly laid out, clear, not spelling/grammar  mistakes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116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3. </a:t>
            </a:r>
            <a:r>
              <a:rPr lang="en-IE" b="1" dirty="0" smtClean="0"/>
              <a:t>An </a:t>
            </a:r>
            <a:r>
              <a:rPr lang="en-IE" b="1" dirty="0"/>
              <a:t>A</a:t>
            </a:r>
            <a:r>
              <a:rPr lang="en-IE" b="1" dirty="0" smtClean="0"/>
              <a:t>pplication </a:t>
            </a:r>
            <a:r>
              <a:rPr lang="en-IE" b="1" dirty="0"/>
              <a:t>F</a:t>
            </a:r>
            <a:r>
              <a:rPr lang="en-IE" b="1" dirty="0" smtClean="0"/>
              <a:t>orm</a:t>
            </a:r>
            <a:r>
              <a:rPr lang="en-IE" dirty="0" smtClean="0"/>
              <a:t>:  is a form that you may need to complete when applying for a job . Asking questions about your personal details education, experience and interests relevant to the job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7481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What are the different type of ways a business can train their staff?</a:t>
            </a:r>
            <a:endParaRPr lang="en-IE" sz="4400" dirty="0"/>
          </a:p>
        </p:txBody>
      </p:sp>
      <p:pic>
        <p:nvPicPr>
          <p:cNvPr id="5122" name="Picture 2" descr="C:\Users\User\AppData\Local\Microsoft\Windows\Temporary Internet Files\Content.IE5\CJK2I75C\3883611573_3f2b84a4b5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60121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7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HRM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Is the recruitment , training and retention of motivated staff and includes maintaining  good industrial relations </a:t>
            </a:r>
            <a:endParaRPr lang="en-IE" dirty="0"/>
          </a:p>
        </p:txBody>
      </p:sp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6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Training and Developing  staff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600" b="1" dirty="0" smtClean="0"/>
              <a:t>Induction training </a:t>
            </a:r>
            <a:r>
              <a:rPr lang="en-IE" sz="3600" dirty="0" smtClean="0"/>
              <a:t>: general introduction of new staff into the job or business. They will learn about: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600" dirty="0" smtClean="0"/>
              <a:t>Business polices and rules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600" dirty="0" smtClean="0"/>
              <a:t>Staff whom they will be working with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600" dirty="0" smtClean="0"/>
              <a:t>Layout of building 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xmlns="" val="42161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b="1" dirty="0" smtClean="0"/>
              <a:t>Staff Training</a:t>
            </a:r>
            <a:r>
              <a:rPr lang="en-IE" dirty="0" smtClean="0"/>
              <a:t>: ensures employees have up to date skills and knowledge needed to do their work. There are two types:</a:t>
            </a:r>
          </a:p>
          <a:p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On the job</a:t>
            </a:r>
            <a:r>
              <a:rPr lang="en-IE" dirty="0" smtClean="0"/>
              <a:t>: teaches skills through practical work/experience/watching </a:t>
            </a:r>
            <a:r>
              <a:rPr lang="en-IE" dirty="0" err="1" smtClean="0"/>
              <a:t>e.g</a:t>
            </a:r>
            <a:r>
              <a:rPr lang="en-IE" dirty="0" smtClean="0"/>
              <a:t> trainee bus drivers observing fully qualified drivers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/>
              <a:t>Off the job</a:t>
            </a:r>
            <a:r>
              <a:rPr lang="en-IE" dirty="0" smtClean="0"/>
              <a:t>: training happening out of the business </a:t>
            </a:r>
            <a:r>
              <a:rPr lang="en-IE" dirty="0" err="1" smtClean="0"/>
              <a:t>e.g</a:t>
            </a:r>
            <a:r>
              <a:rPr lang="en-IE" dirty="0" smtClean="0"/>
              <a:t> staff being sent on a two training workshop out of the business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9119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3. </a:t>
            </a:r>
            <a:r>
              <a:rPr lang="en-IE" b="1" dirty="0" smtClean="0"/>
              <a:t>Staff development</a:t>
            </a:r>
            <a:r>
              <a:rPr lang="en-IE" dirty="0" smtClean="0"/>
              <a:t>: teaches employees multiple skills that can be use for many jobs around the business. After they become more flexible/suitable for promotion. 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6146" name="Picture 2" descr="C:\Users\User\AppData\Local\Microsoft\Windows\Temporary Internet Files\Content.IE5\5TA6T8FB\Ccs_training_rea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2324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3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How could an employee be appraised for their job?   </a:t>
            </a:r>
            <a:endParaRPr lang="en-IE" sz="4000" dirty="0"/>
          </a:p>
        </p:txBody>
      </p:sp>
      <p:pic>
        <p:nvPicPr>
          <p:cNvPr id="7171" name="Picture 3" descr="C:\Users\User\AppData\Local\Microsoft\Windows\Temporary Internet Files\Content.IE5\5TA6T8FB\152204241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000" y="2996953"/>
            <a:ext cx="42484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7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Performance Appraisal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sz="3600" dirty="0" smtClean="0"/>
              <a:t>Setting performance standards/goals for each employee and then assessing their performance over a period of time.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8194" name="Picture 2" descr="C:\Users\User\AppData\Local\Microsoft\Windows\Temporary Internet Files\Content.IE5\3MWOLP7Q\15198817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8489"/>
            <a:ext cx="3115816" cy="20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Performance Appraisal examples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Agree Targets: sales/productivity </a:t>
            </a:r>
          </a:p>
          <a:p>
            <a:r>
              <a:rPr lang="en-IE" dirty="0" smtClean="0"/>
              <a:t>Review progress: monthly meeting between employers and employees</a:t>
            </a:r>
          </a:p>
          <a:p>
            <a:r>
              <a:rPr lang="en-IE" dirty="0" smtClean="0"/>
              <a:t>Promotion/bonus/shares</a:t>
            </a:r>
          </a:p>
          <a:p>
            <a:r>
              <a:rPr lang="en-IE" dirty="0" smtClean="0"/>
              <a:t>Improve communications </a:t>
            </a:r>
          </a:p>
          <a:p>
            <a:r>
              <a:rPr lang="en-IE" dirty="0" smtClean="0"/>
              <a:t>Improve training </a:t>
            </a:r>
          </a:p>
          <a:p>
            <a:r>
              <a:rPr lang="en-IE" dirty="0" smtClean="0"/>
              <a:t>Discuss results </a:t>
            </a:r>
            <a:endParaRPr lang="en-IE" dirty="0"/>
          </a:p>
        </p:txBody>
      </p:sp>
      <p:pic>
        <p:nvPicPr>
          <p:cNvPr id="9218" name="Picture 2" descr="C:\Users\User\AppData\Local\Microsoft\Windows\Temporary Internet Files\Content.IE5\FCXPN3TK\Check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76264" cy="20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4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are the different types of wage structures an employee could have?</a:t>
            </a:r>
            <a:endParaRPr lang="en-IE" sz="3200" dirty="0"/>
          </a:p>
        </p:txBody>
      </p:sp>
      <p:pic>
        <p:nvPicPr>
          <p:cNvPr id="10242" name="Picture 2" descr="C:\Users\User\AppData\Local\Microsoft\Windows\Temporary Internet Files\Content.IE5\FCXPN3TK\w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500404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54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Staff Wages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 smtClean="0"/>
              <a:t>Flat rate pay- </a:t>
            </a:r>
            <a:r>
              <a:rPr lang="en-IE" dirty="0" smtClean="0"/>
              <a:t>agreed amount per week/month </a:t>
            </a:r>
          </a:p>
          <a:p>
            <a:r>
              <a:rPr lang="en-IE" b="1" dirty="0" smtClean="0"/>
              <a:t>Time rate pay</a:t>
            </a:r>
            <a:r>
              <a:rPr lang="en-IE" dirty="0" smtClean="0"/>
              <a:t>- certain amount per hour </a:t>
            </a:r>
          </a:p>
          <a:p>
            <a:r>
              <a:rPr lang="en-IE" b="1" dirty="0" smtClean="0"/>
              <a:t>Piece rate pay- </a:t>
            </a:r>
            <a:r>
              <a:rPr lang="en-IE" dirty="0" smtClean="0"/>
              <a:t>paid for each item produced that meets the design quality </a:t>
            </a:r>
          </a:p>
          <a:p>
            <a:r>
              <a:rPr lang="en-IE" b="1" dirty="0" smtClean="0"/>
              <a:t>Commission</a:t>
            </a:r>
            <a:r>
              <a:rPr lang="en-IE" dirty="0" smtClean="0"/>
              <a:t>- extra payment based on percentage of value of sales </a:t>
            </a:r>
          </a:p>
          <a:p>
            <a:r>
              <a:rPr lang="en-IE" b="1" dirty="0" smtClean="0"/>
              <a:t>Benefit in kind </a:t>
            </a:r>
            <a:r>
              <a:rPr lang="en-IE" dirty="0" smtClean="0"/>
              <a:t>(BIK)- non cash payment </a:t>
            </a:r>
            <a:r>
              <a:rPr lang="en-IE" dirty="0" err="1" smtClean="0"/>
              <a:t>e,g</a:t>
            </a:r>
            <a:r>
              <a:rPr lang="en-IE" dirty="0" smtClean="0"/>
              <a:t> company car </a:t>
            </a:r>
          </a:p>
          <a:p>
            <a:r>
              <a:rPr lang="en-IE" b="1" dirty="0" smtClean="0"/>
              <a:t>Profit sharing scheme- </a:t>
            </a:r>
            <a:r>
              <a:rPr lang="en-IE" dirty="0" smtClean="0"/>
              <a:t>paid a percentage of the company profits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4020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What would be an example of a non monetary reward for an employee?</a:t>
            </a:r>
            <a:endParaRPr lang="en-IE" sz="3600" dirty="0"/>
          </a:p>
        </p:txBody>
      </p:sp>
      <p:pic>
        <p:nvPicPr>
          <p:cNvPr id="11266" name="Picture 2" descr="C:\Users\User\AppData\Local\Microsoft\Windows\Temporary Internet Files\Content.IE5\TQ5EZI9K\signs-10806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7880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72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Non </a:t>
            </a:r>
            <a:r>
              <a:rPr lang="en-IE" smtClean="0"/>
              <a:t>Financial Rewards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Shorter working hours/longer holidays</a:t>
            </a:r>
          </a:p>
          <a:p>
            <a:r>
              <a:rPr lang="en-IE" sz="3200" dirty="0" smtClean="0"/>
              <a:t>Improve physical working conditions</a:t>
            </a:r>
          </a:p>
          <a:p>
            <a:r>
              <a:rPr lang="en-IE" sz="3200" dirty="0" smtClean="0"/>
              <a:t>Flexible working conditions </a:t>
            </a:r>
            <a:r>
              <a:rPr lang="en-IE" sz="3200" dirty="0" err="1" smtClean="0"/>
              <a:t>e.g</a:t>
            </a:r>
            <a:r>
              <a:rPr lang="en-IE" sz="3200" dirty="0" smtClean="0"/>
              <a:t> flexitime/job rotation</a:t>
            </a:r>
          </a:p>
          <a:p>
            <a:r>
              <a:rPr lang="en-IE" sz="3200" dirty="0" smtClean="0"/>
              <a:t>Training and education  </a:t>
            </a:r>
          </a:p>
          <a:p>
            <a:r>
              <a:rPr lang="en-IE" sz="3200" dirty="0" smtClean="0"/>
              <a:t>Job enrichment  </a:t>
            </a:r>
            <a:endParaRPr lang="en-IE" sz="3200" dirty="0"/>
          </a:p>
        </p:txBody>
      </p:sp>
      <p:pic>
        <p:nvPicPr>
          <p:cNvPr id="12290" name="Picture 2" descr="C:\Users\User\AppData\Local\Microsoft\Windows\Temporary Internet Files\Content.IE5\E5RGTXWB\photo-holiday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5397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AppData\Local\Microsoft\Windows\Temporary Internet Files\Content.IE5\5TA6T8FB\traini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2338015" cy="13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9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HRM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54498853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73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Industrial relations what is it ?</a:t>
            </a:r>
            <a:endParaRPr lang="en-IE" sz="4400" dirty="0"/>
          </a:p>
        </p:txBody>
      </p:sp>
      <p:pic>
        <p:nvPicPr>
          <p:cNvPr id="14338" name="Picture 2" descr="C:\Users\User\AppData\Local\Microsoft\Windows\Temporary Internet Files\Content.IE5\KG9L0WO5\40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554688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92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Industrial relations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Relationship between mangers/owners and their employees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Why is having good industrial relations important for a business? </a:t>
            </a:r>
            <a:endParaRPr lang="en-IE" dirty="0"/>
          </a:p>
        </p:txBody>
      </p:sp>
      <p:pic>
        <p:nvPicPr>
          <p:cNvPr id="15363" name="Picture 3" descr="C:\Users\User\AppData\Local\Microsoft\Windows\Temporary Internet Files\Content.IE5\5TA6T8FB\42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619872" cy="21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578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Good Industrial Relations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Improves morale and motivation among staff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Productivity is increased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Less risk of strikes and other disputes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Reduction in staff turnover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Attracts the top employees</a:t>
            </a:r>
            <a:endParaRPr lang="en-IE" dirty="0"/>
          </a:p>
        </p:txBody>
      </p:sp>
      <p:pic>
        <p:nvPicPr>
          <p:cNvPr id="16386" name="Picture 2" descr="C:\Users\User\AppData\Local\Microsoft\Windows\Temporary Internet Files\Content.IE5\64KCOA0X\49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4754488" cy="15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808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How can  a human resource manager (HR) promote a </a:t>
            </a:r>
            <a:r>
              <a:rPr lang="en-IE" sz="4000" smtClean="0"/>
              <a:t>positive industrial </a:t>
            </a:r>
            <a:r>
              <a:rPr lang="en-IE" sz="4000" dirty="0" smtClean="0"/>
              <a:t>relations? </a:t>
            </a:r>
            <a:endParaRPr lang="en-IE" sz="4000" dirty="0"/>
          </a:p>
        </p:txBody>
      </p:sp>
      <p:pic>
        <p:nvPicPr>
          <p:cNvPr id="13314" name="Picture 2" descr="C:\Users\User\AppData\Local\Microsoft\Windows\Temporary Internet Files\Content.IE5\3MWOLP7Q\14743653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267944" cy="2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80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36104"/>
          </a:xfrm>
        </p:spPr>
        <p:txBody>
          <a:bodyPr>
            <a:normAutofit/>
          </a:bodyPr>
          <a:lstStyle/>
          <a:p>
            <a:r>
              <a:rPr lang="en-IE" dirty="0" smtClean="0"/>
              <a:t>HR Managers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They can promote </a:t>
            </a:r>
            <a:r>
              <a:rPr lang="en-IE" dirty="0"/>
              <a:t>positive industrial </a:t>
            </a:r>
            <a:r>
              <a:rPr lang="en-IE" dirty="0" smtClean="0"/>
              <a:t>relations by: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Training department manager to deal with human resources problems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Recruit the right staff for the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Communicate regularly and honestly with all members of staff about their role in the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Have clear grievance procedures if conflicts arise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Respect staff and create a positive atmosphere in the business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481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Human resource planning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Identifies the future staffing needs of the business and plans to have the right number of staff with the right skills set at the right time </a:t>
            </a:r>
          </a:p>
          <a:p>
            <a:endParaRPr lang="en-IE" dirty="0"/>
          </a:p>
          <a:p>
            <a:r>
              <a:rPr lang="en-IE" dirty="0" smtClean="0"/>
              <a:t>It can also be called </a:t>
            </a:r>
            <a:r>
              <a:rPr lang="en-IE" b="1" dirty="0" smtClean="0"/>
              <a:t>manpower planning </a:t>
            </a:r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0" name="Picture 2" descr="C:\Users\User\AppData\Local\Microsoft\Windows\Temporary Internet Files\Content.IE5\CJK2I75C\mtjjxo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33279"/>
            <a:ext cx="4530080" cy="18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8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Imagine you are opening a local clothes shop  what human resource planning will you need?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xmlns="" val="34676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HR Plan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To ensure a business has the correct number of staff with the correct skills needed they can : </a:t>
            </a:r>
          </a:p>
          <a:p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Train or upskill existing staff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Promote staff to higher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Redeploy staff to vacant jobs within the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Recruit new employees outside the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Downsizing – redundancies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908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How does a business recruit and select new staff? </a:t>
            </a:r>
            <a:endParaRPr lang="en-IE" dirty="0"/>
          </a:p>
        </p:txBody>
      </p:sp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904656" cy="29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8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Recruitment and </a:t>
            </a:r>
            <a:r>
              <a:rPr lang="en-IE" dirty="0"/>
              <a:t>S</a:t>
            </a:r>
            <a:r>
              <a:rPr lang="en-IE" dirty="0" smtClean="0"/>
              <a:t>election Process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Step 1 : Prepare job description </a:t>
            </a:r>
          </a:p>
          <a:p>
            <a:r>
              <a:rPr lang="en-IE" dirty="0" smtClean="0"/>
              <a:t>Step 2: Prepare a person specification </a:t>
            </a:r>
          </a:p>
          <a:p>
            <a:r>
              <a:rPr lang="en-IE" dirty="0" smtClean="0"/>
              <a:t>Step 3: Advertise vacancy </a:t>
            </a:r>
          </a:p>
          <a:p>
            <a:r>
              <a:rPr lang="en-IE" dirty="0" smtClean="0"/>
              <a:t>Step 4: Shortlist Applicants </a:t>
            </a:r>
          </a:p>
          <a:p>
            <a:r>
              <a:rPr lang="en-IE" dirty="0" smtClean="0"/>
              <a:t>Step 5: interview and selection of most suitable candidate </a:t>
            </a:r>
          </a:p>
          <a:p>
            <a:r>
              <a:rPr lang="en-IE" dirty="0" smtClean="0"/>
              <a:t>Step 6 : check references </a:t>
            </a:r>
          </a:p>
          <a:p>
            <a:r>
              <a:rPr lang="en-IE" dirty="0" smtClean="0"/>
              <a:t>Step 7: Offer the job to successful applicant 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205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What information would be contained on a job description?</a:t>
            </a:r>
            <a:endParaRPr lang="en-IE" sz="3600" dirty="0"/>
          </a:p>
        </p:txBody>
      </p:sp>
      <p:pic>
        <p:nvPicPr>
          <p:cNvPr id="3074" name="Picture 2" descr="C:\Users\User\AppData\Local\Microsoft\Windows\Temporary Internet Files\Content.IE5\989DOE3D\nonprofit-job-descriptions-280-2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68322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79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1121</TotalTime>
  <Words>945</Words>
  <Application>Microsoft Office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Unit 4 : Chapter 9</vt:lpstr>
      <vt:lpstr>HRM </vt:lpstr>
      <vt:lpstr>HRM</vt:lpstr>
      <vt:lpstr>Human resource planning </vt:lpstr>
      <vt:lpstr>Question </vt:lpstr>
      <vt:lpstr>HR Plan </vt:lpstr>
      <vt:lpstr>Slide 7</vt:lpstr>
      <vt:lpstr>Recruitment and Selection Process</vt:lpstr>
      <vt:lpstr>Slide 9</vt:lpstr>
      <vt:lpstr>Step 1: Prepare job description </vt:lpstr>
      <vt:lpstr>Slide 11</vt:lpstr>
      <vt:lpstr> Step 2: Prepare a person specification</vt:lpstr>
      <vt:lpstr>Slide 13</vt:lpstr>
      <vt:lpstr>Step 3: Advertise Vacancy </vt:lpstr>
      <vt:lpstr>Advantages </vt:lpstr>
      <vt:lpstr>Slide 16</vt:lpstr>
      <vt:lpstr>Step 4: Shortlist Applicants </vt:lpstr>
      <vt:lpstr>Slide 18</vt:lpstr>
      <vt:lpstr>Slide 19</vt:lpstr>
      <vt:lpstr>Training and Developing  staff </vt:lpstr>
      <vt:lpstr>Slide 21</vt:lpstr>
      <vt:lpstr>Slide 22</vt:lpstr>
      <vt:lpstr>Slide 23</vt:lpstr>
      <vt:lpstr>Performance Appraisal </vt:lpstr>
      <vt:lpstr>Performance Appraisal examples </vt:lpstr>
      <vt:lpstr>Slide 26</vt:lpstr>
      <vt:lpstr>Staff Wages </vt:lpstr>
      <vt:lpstr>Slide 28</vt:lpstr>
      <vt:lpstr>Non Financial Rewards</vt:lpstr>
      <vt:lpstr>Slide 30</vt:lpstr>
      <vt:lpstr>Industrial relations</vt:lpstr>
      <vt:lpstr>Good Industrial Relations</vt:lpstr>
      <vt:lpstr>Slide 33</vt:lpstr>
      <vt:lpstr>HR Managers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: Chapter 9</dc:title>
  <dc:creator>User</dc:creator>
  <cp:lastModifiedBy>Eugene Keogh</cp:lastModifiedBy>
  <cp:revision>40</cp:revision>
  <dcterms:created xsi:type="dcterms:W3CDTF">2019-03-05T08:47:24Z</dcterms:created>
  <dcterms:modified xsi:type="dcterms:W3CDTF">2020-04-02T13:57:14Z</dcterms:modified>
</cp:coreProperties>
</file>