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5C11F2-48C7-46A0-A7F5-976654AB50C9}" type="datetimeFigureOut">
              <a:rPr lang="en-IE" smtClean="0"/>
              <a:pPr/>
              <a:t>10/09/2019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1887AD4-53C2-4627-B20A-CB93AFCE8AD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C11F2-48C7-46A0-A7F5-976654AB50C9}" type="datetimeFigureOut">
              <a:rPr lang="en-IE" smtClean="0"/>
              <a:pPr/>
              <a:t>10/09/2019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887AD4-53C2-4627-B20A-CB93AFCE8AD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C11F2-48C7-46A0-A7F5-976654AB50C9}" type="datetimeFigureOut">
              <a:rPr lang="en-IE" smtClean="0"/>
              <a:pPr/>
              <a:t>10/09/2019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887AD4-53C2-4627-B20A-CB93AFCE8AD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C11F2-48C7-46A0-A7F5-976654AB50C9}" type="datetimeFigureOut">
              <a:rPr lang="en-IE" smtClean="0"/>
              <a:pPr/>
              <a:t>10/09/2019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887AD4-53C2-4627-B20A-CB93AFCE8AD1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C11F2-48C7-46A0-A7F5-976654AB50C9}" type="datetimeFigureOut">
              <a:rPr lang="en-IE" smtClean="0"/>
              <a:pPr/>
              <a:t>10/09/2019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887AD4-53C2-4627-B20A-CB93AFCE8AD1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C11F2-48C7-46A0-A7F5-976654AB50C9}" type="datetimeFigureOut">
              <a:rPr lang="en-IE" smtClean="0"/>
              <a:pPr/>
              <a:t>10/09/2019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887AD4-53C2-4627-B20A-CB93AFCE8AD1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C11F2-48C7-46A0-A7F5-976654AB50C9}" type="datetimeFigureOut">
              <a:rPr lang="en-IE" smtClean="0"/>
              <a:pPr/>
              <a:t>10/09/2019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887AD4-53C2-4627-B20A-CB93AFCE8AD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C11F2-48C7-46A0-A7F5-976654AB50C9}" type="datetimeFigureOut">
              <a:rPr lang="en-IE" smtClean="0"/>
              <a:pPr/>
              <a:t>10/09/2019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887AD4-53C2-4627-B20A-CB93AFCE8AD1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C11F2-48C7-46A0-A7F5-976654AB50C9}" type="datetimeFigureOut">
              <a:rPr lang="en-IE" smtClean="0"/>
              <a:pPr/>
              <a:t>10/09/2019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887AD4-53C2-4627-B20A-CB93AFCE8AD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E5C11F2-48C7-46A0-A7F5-976654AB50C9}" type="datetimeFigureOut">
              <a:rPr lang="en-IE" smtClean="0"/>
              <a:pPr/>
              <a:t>10/09/2019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887AD4-53C2-4627-B20A-CB93AFCE8AD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5C11F2-48C7-46A0-A7F5-976654AB50C9}" type="datetimeFigureOut">
              <a:rPr lang="en-IE" smtClean="0"/>
              <a:pPr/>
              <a:t>10/09/2019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1887AD4-53C2-4627-B20A-CB93AFCE8AD1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E5C11F2-48C7-46A0-A7F5-976654AB50C9}" type="datetimeFigureOut">
              <a:rPr lang="en-IE" smtClean="0"/>
              <a:pPr/>
              <a:t>10/09/2019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1887AD4-53C2-4627-B20A-CB93AFCE8AD1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02624" cy="2664296"/>
          </a:xfrm>
        </p:spPr>
        <p:txBody>
          <a:bodyPr>
            <a:normAutofit fontScale="90000"/>
          </a:bodyPr>
          <a:lstStyle/>
          <a:p>
            <a:pPr algn="ctr"/>
            <a:r>
              <a:rPr lang="en-IE" dirty="0" smtClean="0">
                <a:latin typeface="Times New Roman" pitchFamily="18" charset="0"/>
                <a:cs typeface="Times New Roman" pitchFamily="18" charset="0"/>
              </a:rPr>
              <a:t>Unit 1</a:t>
            </a:r>
            <a:br>
              <a:rPr lang="en-IE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E" dirty="0" smtClean="0">
                <a:latin typeface="Times New Roman" pitchFamily="18" charset="0"/>
                <a:cs typeface="Times New Roman" pitchFamily="18" charset="0"/>
              </a:rPr>
              <a:t> Chapter 2</a:t>
            </a:r>
            <a:br>
              <a:rPr lang="en-IE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E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E" sz="4900" dirty="0" smtClean="0">
                <a:latin typeface="Times New Roman" pitchFamily="18" charset="0"/>
                <a:cs typeface="Times New Roman" pitchFamily="18" charset="0"/>
              </a:rPr>
              <a:t>The Contract and Consumer Rights  </a:t>
            </a:r>
            <a:endParaRPr lang="en-IE" sz="4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Each party must give genuine agreement of their own free will to enter into the contract</a:t>
            </a:r>
          </a:p>
          <a:p>
            <a:endParaRPr lang="en-IE" dirty="0" smtClean="0"/>
          </a:p>
          <a:p>
            <a:pPr>
              <a:buNone/>
            </a:pPr>
            <a:r>
              <a:rPr lang="en-IE" dirty="0" smtClean="0"/>
              <a:t>This may not exists if: </a:t>
            </a:r>
          </a:p>
          <a:p>
            <a:pPr marL="596646" indent="-514350">
              <a:buFont typeface="+mj-lt"/>
              <a:buAutoNum type="arabicPeriod"/>
            </a:pPr>
            <a:r>
              <a:rPr lang="en-IE" dirty="0" smtClean="0"/>
              <a:t>Deliberate misrepresentation </a:t>
            </a:r>
            <a:r>
              <a:rPr lang="en-IE" dirty="0" err="1" smtClean="0"/>
              <a:t>e,g</a:t>
            </a:r>
            <a:r>
              <a:rPr lang="en-IE" dirty="0" smtClean="0"/>
              <a:t> lies about part of the contract </a:t>
            </a:r>
          </a:p>
          <a:p>
            <a:pPr marL="596646" indent="-514350">
              <a:buFont typeface="+mj-lt"/>
              <a:buAutoNum type="arabicPeriod"/>
            </a:pPr>
            <a:r>
              <a:rPr lang="en-IE" dirty="0" smtClean="0"/>
              <a:t>Cannot be intimidated into entering a contract</a:t>
            </a:r>
          </a:p>
          <a:p>
            <a:pPr>
              <a:buNone/>
            </a:pP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5.Consent to contract</a:t>
            </a:r>
            <a:endParaRPr lang="en-I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Capacity to contract</a:t>
            </a:r>
            <a:r>
              <a:rPr lang="en-IE" dirty="0" smtClean="0"/>
              <a:t>: must have the legal right to enter into a contract.</a:t>
            </a:r>
          </a:p>
          <a:p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Why might a person not be able to enter into a contract </a:t>
            </a:r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6. Consent to contract </a:t>
            </a:r>
            <a:endParaRPr lang="en-IE" dirty="0"/>
          </a:p>
        </p:txBody>
      </p:sp>
      <p:pic>
        <p:nvPicPr>
          <p:cNvPr id="2050" name="Picture 2" descr="C:\Program Files\Microsoft Office\MEDIA\CAGCAT10\j028603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293096"/>
            <a:ext cx="2503148" cy="15332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en-IE" dirty="0" smtClean="0"/>
              <a:t>Incapacitated </a:t>
            </a:r>
            <a:r>
              <a:rPr lang="en-IE" dirty="0" err="1" smtClean="0"/>
              <a:t>e,g</a:t>
            </a:r>
            <a:r>
              <a:rPr lang="en-IE" dirty="0" smtClean="0"/>
              <a:t> drunk, on drugs or unsound in mind </a:t>
            </a:r>
          </a:p>
          <a:p>
            <a:pPr marL="596646" indent="-514350">
              <a:buFont typeface="+mj-lt"/>
              <a:buAutoNum type="arabicPeriod"/>
            </a:pPr>
            <a:r>
              <a:rPr lang="en-IE" dirty="0" smtClean="0"/>
              <a:t>Anyone under 18 for certain goods and services 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6. Consent to contract </a:t>
            </a:r>
            <a:endParaRPr lang="en-I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3600" dirty="0" smtClean="0"/>
              <a:t>Certain contracts ( very important) have to be in writing before they can become legally binding</a:t>
            </a:r>
          </a:p>
          <a:p>
            <a:endParaRPr lang="en-IE" sz="3600" dirty="0" smtClean="0"/>
          </a:p>
          <a:p>
            <a:r>
              <a:rPr lang="en-IE" sz="3600" dirty="0" smtClean="0"/>
              <a:t>Examples:</a:t>
            </a:r>
          </a:p>
          <a:p>
            <a:pPr>
              <a:buNone/>
            </a:pPr>
            <a:endParaRPr lang="en-IE" sz="3600" dirty="0" smtClean="0"/>
          </a:p>
          <a:p>
            <a:endParaRPr lang="en-IE" sz="3600" dirty="0" smtClean="0"/>
          </a:p>
          <a:p>
            <a:pPr>
              <a:buNone/>
            </a:pP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7. Legality to form</a:t>
            </a:r>
            <a:endParaRPr lang="en-I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400" dirty="0" smtClean="0"/>
              <a:t>What could these contracts be?</a:t>
            </a:r>
            <a:endParaRPr lang="en-IE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3074" name="Picture 2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068960"/>
            <a:ext cx="2664295" cy="24962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en-IE" sz="4800" dirty="0" smtClean="0"/>
              <a:t>Property sales </a:t>
            </a:r>
          </a:p>
          <a:p>
            <a:pPr marL="624078" indent="-514350">
              <a:buFont typeface="+mj-lt"/>
              <a:buAutoNum type="arabicPeriod"/>
            </a:pPr>
            <a:r>
              <a:rPr lang="en-IE" sz="4800" dirty="0" smtClean="0"/>
              <a:t>Insurance Polices</a:t>
            </a:r>
          </a:p>
          <a:p>
            <a:pPr marL="624078" indent="-514350">
              <a:buFont typeface="+mj-lt"/>
              <a:buAutoNum type="arabicPeriod"/>
            </a:pPr>
            <a:r>
              <a:rPr lang="en-IE" sz="4800" dirty="0" smtClean="0"/>
              <a:t>Hire purchase agreements</a:t>
            </a:r>
            <a:endParaRPr lang="en-IE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Legality to form </a:t>
            </a:r>
            <a:endParaRPr lang="en-I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dirty="0" smtClean="0"/>
              <a:t>For a contract to be legally binding it must not involve  breaking  the law or committing a crime </a:t>
            </a:r>
            <a:endParaRPr lang="en-IE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8. Legality of purpose</a:t>
            </a:r>
            <a:endParaRPr lang="en-IE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Contracts can be legally terminated by:</a:t>
            </a:r>
          </a:p>
          <a:p>
            <a:pPr marL="624078" indent="-514350">
              <a:buFont typeface="+mj-lt"/>
              <a:buAutoNum type="arabicPeriod"/>
            </a:pPr>
            <a:r>
              <a:rPr lang="en-IE" b="1" dirty="0" smtClean="0"/>
              <a:t>Performance</a:t>
            </a:r>
            <a:r>
              <a:rPr lang="en-IE" dirty="0" smtClean="0"/>
              <a:t>: both parties fulfil their agreed obligations</a:t>
            </a:r>
          </a:p>
          <a:p>
            <a:pPr marL="624078" indent="-514350">
              <a:buFont typeface="+mj-lt"/>
              <a:buAutoNum type="arabicPeriod"/>
            </a:pPr>
            <a:r>
              <a:rPr lang="en-IE" b="1" dirty="0" smtClean="0"/>
              <a:t>Agreement</a:t>
            </a:r>
            <a:r>
              <a:rPr lang="en-IE" dirty="0" smtClean="0"/>
              <a:t>: both parties agree to terminate the contract </a:t>
            </a:r>
          </a:p>
          <a:p>
            <a:pPr marL="624078" indent="-514350">
              <a:buFont typeface="+mj-lt"/>
              <a:buAutoNum type="arabicPeriod"/>
            </a:pPr>
            <a:r>
              <a:rPr lang="en-IE" b="1" dirty="0" smtClean="0"/>
              <a:t>Frustration</a:t>
            </a:r>
            <a:r>
              <a:rPr lang="en-IE" dirty="0" smtClean="0"/>
              <a:t>: unforeseen prevents the contract being completed  </a:t>
            </a:r>
          </a:p>
          <a:p>
            <a:pPr marL="624078" indent="-514350">
              <a:buFont typeface="+mj-lt"/>
              <a:buAutoNum type="arabicPeriod"/>
            </a:pPr>
            <a:r>
              <a:rPr lang="en-IE" b="1" dirty="0" smtClean="0"/>
              <a:t>Breach of contract</a:t>
            </a:r>
            <a:r>
              <a:rPr lang="en-IE" dirty="0" smtClean="0"/>
              <a:t>: one party breaks the condition of the contract 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Contract Termination </a:t>
            </a:r>
            <a:endParaRPr lang="en-I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Sue for financial compensation </a:t>
            </a:r>
          </a:p>
          <a:p>
            <a:endParaRPr lang="en-IE" dirty="0" smtClean="0"/>
          </a:p>
          <a:p>
            <a:r>
              <a:rPr lang="en-IE" dirty="0" smtClean="0"/>
              <a:t>Seek specific performance </a:t>
            </a:r>
            <a:r>
              <a:rPr lang="en-IE" dirty="0" err="1" smtClean="0"/>
              <a:t>e,g</a:t>
            </a:r>
            <a:r>
              <a:rPr lang="en-IE" dirty="0" smtClean="0"/>
              <a:t> courts orders the party which broke the contract to honour the contract</a:t>
            </a:r>
          </a:p>
          <a:p>
            <a:endParaRPr lang="en-IE" dirty="0" smtClean="0"/>
          </a:p>
          <a:p>
            <a:r>
              <a:rPr lang="en-IE" dirty="0" smtClean="0"/>
              <a:t>Rescind/cancel the contract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Remedies for breach of contract </a:t>
            </a:r>
            <a:endParaRPr lang="en-IE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dirty="0" smtClean="0"/>
              <a:t>What is the purpose of consumers rights?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Consumer Rights </a:t>
            </a:r>
            <a:endParaRPr lang="en-IE" dirty="0"/>
          </a:p>
        </p:txBody>
      </p:sp>
      <p:pic>
        <p:nvPicPr>
          <p:cNvPr id="4098" name="Picture 2" descr="C:\Program Files\Microsoft Office\MEDIA\CAGCAT10\j023301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924944"/>
            <a:ext cx="5328592" cy="26149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400" dirty="0" smtClean="0"/>
              <a:t>What is a contract and in what situation would a contract be found?</a:t>
            </a:r>
          </a:p>
          <a:p>
            <a:endParaRPr lang="en-IE" sz="4400" dirty="0" smtClean="0"/>
          </a:p>
          <a:p>
            <a:endParaRPr lang="en-IE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1026" name="Picture 2" descr="C:\Program Files\Microsoft Office\MEDIA\CAGCAT10\j028541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149080"/>
            <a:ext cx="2875317" cy="17766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Consumer Rights and Sellers responsibilities are set out in the:</a:t>
            </a:r>
          </a:p>
          <a:p>
            <a:endParaRPr lang="en-IE" dirty="0" smtClean="0"/>
          </a:p>
          <a:p>
            <a:pPr marL="624078" indent="-514350">
              <a:buFont typeface="+mj-lt"/>
              <a:buAutoNum type="arabicPeriod"/>
            </a:pPr>
            <a:r>
              <a:rPr lang="en-IE" b="1" dirty="0" smtClean="0"/>
              <a:t>Sale of goods and supply of services act 1980</a:t>
            </a:r>
          </a:p>
          <a:p>
            <a:pPr marL="624078" indent="-514350">
              <a:buFont typeface="+mj-lt"/>
              <a:buAutoNum type="arabicPeriod"/>
            </a:pPr>
            <a:endParaRPr lang="en-IE" b="1" dirty="0" smtClean="0"/>
          </a:p>
          <a:p>
            <a:pPr marL="624078" indent="-514350">
              <a:buFont typeface="+mj-lt"/>
              <a:buAutoNum type="arabicPeriod"/>
            </a:pPr>
            <a:r>
              <a:rPr lang="en-IE" b="1" dirty="0" smtClean="0"/>
              <a:t>Consumer Protection Act 2007</a:t>
            </a:r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Consumer Rights </a:t>
            </a:r>
            <a:endParaRPr lang="en-IE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E" dirty="0" smtClean="0"/>
              <a:t>Legal rights of consumers:</a:t>
            </a:r>
          </a:p>
          <a:p>
            <a:pPr>
              <a:buNone/>
            </a:pPr>
            <a:endParaRPr lang="en-IE" dirty="0" smtClean="0"/>
          </a:p>
          <a:p>
            <a:r>
              <a:rPr lang="en-IE" sz="3200" dirty="0" smtClean="0"/>
              <a:t>Goods sold must be of merchantable quality</a:t>
            </a:r>
          </a:p>
          <a:p>
            <a:r>
              <a:rPr lang="en-IE" sz="3200" dirty="0" smtClean="0"/>
              <a:t>Goods sold must be fit for purpose </a:t>
            </a:r>
          </a:p>
          <a:p>
            <a:r>
              <a:rPr lang="en-IE" sz="3200" dirty="0" smtClean="0"/>
              <a:t>Goods sold must be as described </a:t>
            </a:r>
          </a:p>
          <a:p>
            <a:r>
              <a:rPr lang="en-IE" sz="3200" dirty="0" smtClean="0"/>
              <a:t>Service provided must be from a competent person with skills for the job </a:t>
            </a:r>
          </a:p>
          <a:p>
            <a:endParaRPr lang="en-IE" dirty="0" smtClean="0"/>
          </a:p>
          <a:p>
            <a:endParaRPr lang="en-IE" dirty="0" smtClean="0"/>
          </a:p>
          <a:p>
            <a:pPr>
              <a:buNone/>
            </a:pPr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Sale of goods and supply of services act 1980</a:t>
            </a:r>
            <a:endParaRPr lang="en-IE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E" dirty="0" smtClean="0"/>
              <a:t>Responsibilities of a retailer:</a:t>
            </a:r>
          </a:p>
          <a:p>
            <a:pPr>
              <a:buNone/>
            </a:pPr>
            <a:endParaRPr lang="en-IE" dirty="0" smtClean="0"/>
          </a:p>
          <a:p>
            <a:r>
              <a:rPr lang="en-IE" dirty="0" smtClean="0"/>
              <a:t>Legally responsible for any problems with goods they sell even if its the manufactures fault </a:t>
            </a:r>
          </a:p>
          <a:p>
            <a:r>
              <a:rPr lang="en-IE" dirty="0" smtClean="0"/>
              <a:t>Signs pretending to limit the retailers liability are illegal </a:t>
            </a:r>
            <a:r>
              <a:rPr lang="en-IE" dirty="0" err="1" smtClean="0"/>
              <a:t>e.g</a:t>
            </a:r>
            <a:r>
              <a:rPr lang="en-IE" dirty="0" smtClean="0"/>
              <a:t> no money refunds, Goods not exchanges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Sale of goods and supply of services act 1980</a:t>
            </a:r>
            <a:endParaRPr lang="en-IE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E" b="1" dirty="0" smtClean="0"/>
              <a:t>Prohibits:</a:t>
            </a:r>
          </a:p>
          <a:p>
            <a:r>
              <a:rPr lang="en-IE" dirty="0" smtClean="0"/>
              <a:t> False product description </a:t>
            </a:r>
            <a:r>
              <a:rPr lang="en-IE" dirty="0" err="1" smtClean="0"/>
              <a:t>e,g</a:t>
            </a:r>
            <a:r>
              <a:rPr lang="en-IE" dirty="0" smtClean="0"/>
              <a:t> coat labelled as waterproof but lets the rain in </a:t>
            </a:r>
          </a:p>
          <a:p>
            <a:r>
              <a:rPr lang="en-IE" dirty="0" smtClean="0"/>
              <a:t>False Prices- illegal to give false info regarding past, present or future prices. </a:t>
            </a:r>
            <a:r>
              <a:rPr lang="en-IE" dirty="0" err="1" smtClean="0"/>
              <a:t>E.g</a:t>
            </a:r>
            <a:r>
              <a:rPr lang="en-IE" dirty="0" smtClean="0"/>
              <a:t> prices in a sale must have been on sale at the original higher price for more than 28 days</a:t>
            </a:r>
          </a:p>
          <a:p>
            <a:r>
              <a:rPr lang="en-IE" dirty="0" smtClean="0"/>
              <a:t>False or misleading advertising </a:t>
            </a:r>
          </a:p>
          <a:p>
            <a:r>
              <a:rPr lang="en-IE" dirty="0" smtClean="0"/>
              <a:t>Business from engaging in aggressive practice </a:t>
            </a:r>
          </a:p>
          <a:p>
            <a:endParaRPr lang="en-IE" dirty="0" smtClean="0"/>
          </a:p>
          <a:p>
            <a:endParaRPr lang="en-IE" dirty="0" smtClean="0"/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/>
              <a:t>Consumer Protection </a:t>
            </a:r>
            <a:r>
              <a:rPr lang="en-IE" dirty="0" smtClean="0"/>
              <a:t>Act 2007</a:t>
            </a:r>
            <a:endParaRPr lang="en-IE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What would you do if you had a complaint about a product or business?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Consumer Complaints </a:t>
            </a:r>
            <a:endParaRPr lang="en-IE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200" b="1" dirty="0" smtClean="0"/>
              <a:t>Non-legislative</a:t>
            </a:r>
            <a:r>
              <a:rPr lang="en-IE" sz="3200" dirty="0" smtClean="0"/>
              <a:t>- Talking and negotiation with the business involved </a:t>
            </a:r>
          </a:p>
          <a:p>
            <a:endParaRPr lang="en-IE" sz="3200" dirty="0" smtClean="0"/>
          </a:p>
          <a:p>
            <a:r>
              <a:rPr lang="en-IE" sz="3200" b="1" dirty="0" smtClean="0"/>
              <a:t>Legislative</a:t>
            </a:r>
            <a:r>
              <a:rPr lang="en-IE" sz="3200" dirty="0" smtClean="0"/>
              <a:t> – using legal representatives to solve problem </a:t>
            </a:r>
            <a:r>
              <a:rPr lang="en-IE" sz="3200" dirty="0" err="1" smtClean="0"/>
              <a:t>e.g</a:t>
            </a:r>
            <a:r>
              <a:rPr lang="en-IE" sz="3200" dirty="0" smtClean="0"/>
              <a:t> small claims court/solicitor </a:t>
            </a:r>
            <a:endParaRPr lang="en-IE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Consumer Complaints </a:t>
            </a:r>
            <a:endParaRPr lang="en-IE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 When talking  to the retailer you should:</a:t>
            </a:r>
          </a:p>
          <a:p>
            <a:pPr>
              <a:buNone/>
            </a:pPr>
            <a:endParaRPr lang="en-IE" dirty="0" smtClean="0"/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Know your legal rights (Both Acts)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Provide proof of purchase –Receipt to avail of the 3 R’s: Repair, Reuse, Replace 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Speak in a friendly but firm way to the manager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If talking doesn't work write a letter of complaint 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Non Legislative </a:t>
            </a:r>
            <a:endParaRPr lang="en-IE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Third Party Help- organisations set up to help consumers with complaints </a:t>
            </a:r>
          </a:p>
          <a:p>
            <a:endParaRPr lang="en-IE" dirty="0" smtClean="0"/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Consumer Association of Ireland 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Ombudsman in all sectors 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Competition and consumer protection consumers </a:t>
            </a:r>
          </a:p>
          <a:p>
            <a:pPr marL="624078" indent="-514350">
              <a:buFont typeface="+mj-lt"/>
              <a:buAutoNum type="arabicPeriod"/>
            </a:pPr>
            <a:endParaRPr lang="en-IE" dirty="0" smtClean="0"/>
          </a:p>
          <a:p>
            <a:pPr marL="624078" indent="-514350">
              <a:buNone/>
            </a:pPr>
            <a:endParaRPr lang="en-IE" dirty="0" smtClean="0"/>
          </a:p>
          <a:p>
            <a:pPr marL="624078" indent="-514350">
              <a:buNone/>
            </a:pPr>
            <a:r>
              <a:rPr lang="en-IE" dirty="0" smtClean="0"/>
              <a:t>Pg 31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Non Legislative </a:t>
            </a:r>
            <a:endParaRPr lang="en-IE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Is an inexpensive (€25) , fast and easy way for consumers to resolve disputes without a solicitor</a:t>
            </a:r>
          </a:p>
          <a:p>
            <a:endParaRPr lang="en-IE" dirty="0" smtClean="0"/>
          </a:p>
          <a:p>
            <a:r>
              <a:rPr lang="en-IE" dirty="0" smtClean="0"/>
              <a:t>Simply fill in a complaint form, describing the situation. Both sides get invited to court to explain their side. Before the courts make a recommendation. Cant force an agreement but is very effective at persuading sellers to respect consumer rights.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Legislative : Small Claims Court</a:t>
            </a:r>
            <a:endParaRPr lang="en-IE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52738"/>
          <a:ext cx="8229600" cy="4392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868054">
                <a:tc>
                  <a:txBody>
                    <a:bodyPr/>
                    <a:lstStyle/>
                    <a:p>
                      <a:r>
                        <a:rPr lang="en-IE" dirty="0" smtClean="0"/>
                        <a:t>Advantages 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Disadvantages </a:t>
                      </a:r>
                      <a:endParaRPr lang="en-IE" dirty="0"/>
                    </a:p>
                  </a:txBody>
                  <a:tcPr/>
                </a:tc>
              </a:tr>
              <a:tr h="885459">
                <a:tc>
                  <a:txBody>
                    <a:bodyPr/>
                    <a:lstStyle/>
                    <a:p>
                      <a:r>
                        <a:rPr lang="en-IE" dirty="0" smtClean="0"/>
                        <a:t>Fast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Only deals</a:t>
                      </a:r>
                      <a:r>
                        <a:rPr lang="en-IE" baseline="0" dirty="0" smtClean="0"/>
                        <a:t> with complaints up to €2,00 </a:t>
                      </a:r>
                      <a:endParaRPr lang="en-IE" dirty="0"/>
                    </a:p>
                  </a:txBody>
                  <a:tcPr/>
                </a:tc>
              </a:tr>
              <a:tr h="885459">
                <a:tc>
                  <a:txBody>
                    <a:bodyPr/>
                    <a:lstStyle/>
                    <a:p>
                      <a:r>
                        <a:rPr lang="en-IE" dirty="0" smtClean="0"/>
                        <a:t>Low Cost-</a:t>
                      </a:r>
                      <a:r>
                        <a:rPr lang="en-IE" baseline="0" dirty="0" smtClean="0"/>
                        <a:t> only €25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Only a recommendation not legally binding </a:t>
                      </a:r>
                      <a:endParaRPr lang="en-IE" dirty="0"/>
                    </a:p>
                  </a:txBody>
                  <a:tcPr/>
                </a:tc>
              </a:tr>
              <a:tr h="885459">
                <a:tc>
                  <a:txBody>
                    <a:bodyPr/>
                    <a:lstStyle/>
                    <a:p>
                      <a:r>
                        <a:rPr lang="en-IE" dirty="0" smtClean="0"/>
                        <a:t>Easy to fill compliant.</a:t>
                      </a:r>
                      <a:r>
                        <a:rPr lang="en-IE" baseline="0" dirty="0" smtClean="0"/>
                        <a:t> Can be done online or post 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</a:tr>
              <a:tr h="868054">
                <a:tc>
                  <a:txBody>
                    <a:bodyPr/>
                    <a:lstStyle/>
                    <a:p>
                      <a:r>
                        <a:rPr lang="en-IE" dirty="0" smtClean="0"/>
                        <a:t>Unbiased 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Legally binding agreement </a:t>
            </a:r>
          </a:p>
          <a:p>
            <a:endParaRPr lang="en-IE" dirty="0" smtClean="0"/>
          </a:p>
          <a:p>
            <a:endParaRPr lang="en-IE" dirty="0" smtClean="0"/>
          </a:p>
          <a:p>
            <a:r>
              <a:rPr lang="en-IE" b="1" dirty="0" smtClean="0"/>
              <a:t>Law of a contract</a:t>
            </a:r>
            <a:r>
              <a:rPr lang="en-IE" dirty="0" smtClean="0"/>
              <a:t>: sets out the rules for providing when a contract start exists and finishes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Contract </a:t>
            </a:r>
            <a:endParaRPr lang="en-IE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Non commercial organisation set up to protect and promote the interest of consumers.</a:t>
            </a:r>
          </a:p>
          <a:p>
            <a:endParaRPr lang="en-IE" dirty="0"/>
          </a:p>
          <a:p>
            <a:pPr marL="109728" indent="0">
              <a:buNone/>
            </a:pPr>
            <a:r>
              <a:rPr lang="en-IE" dirty="0" smtClean="0"/>
              <a:t>Main </a:t>
            </a:r>
            <a:r>
              <a:rPr lang="en-IE" dirty="0"/>
              <a:t>a</a:t>
            </a:r>
            <a:r>
              <a:rPr lang="en-IE" dirty="0" smtClean="0"/>
              <a:t>ctivities are: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Advising consumers to help with their problems and complaints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Publishing reports into consumer products and services   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Lobbying the government for improvements in consumer rights 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>Consumer </a:t>
            </a:r>
            <a:r>
              <a:rPr lang="en-IE" dirty="0"/>
              <a:t>Association of </a:t>
            </a:r>
            <a:r>
              <a:rPr lang="en-IE"/>
              <a:t>Ireland </a:t>
            </a:r>
            <a:r>
              <a:rPr lang="en-IE" smtClean="0"/>
              <a:t>(CAI)</a:t>
            </a:r>
            <a:r>
              <a:rPr lang="en-IE" dirty="0"/>
              <a:t/>
            </a:r>
            <a:br>
              <a:rPr lang="en-IE" dirty="0"/>
            </a:b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3565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There are </a:t>
            </a:r>
            <a:r>
              <a:rPr lang="en-IE" b="1" dirty="0" smtClean="0"/>
              <a:t>8 </a:t>
            </a:r>
            <a:r>
              <a:rPr lang="en-IE" dirty="0" smtClean="0"/>
              <a:t>parts of a contract :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Offer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Acceptance 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Consideration 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Intention to contract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Consent to contract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Capacity to contract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Legality to form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Legality of purpose 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Elements of a Contract </a:t>
            </a:r>
            <a:endParaRPr lang="en-I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Is made when a person asks another to enter into a deal</a:t>
            </a:r>
          </a:p>
          <a:p>
            <a:endParaRPr lang="en-IE" dirty="0" smtClean="0"/>
          </a:p>
          <a:p>
            <a:r>
              <a:rPr lang="en-IE" dirty="0" smtClean="0"/>
              <a:t>It can be done in 3 ways: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Verbally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In writing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By conduct- going into a shop and buying an item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1. Offer </a:t>
            </a:r>
            <a:endParaRPr lang="en-I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E" dirty="0" smtClean="0"/>
              <a:t>An offer can be cancelled if it is:</a:t>
            </a:r>
          </a:p>
          <a:p>
            <a:pPr>
              <a:buNone/>
            </a:pPr>
            <a:endParaRPr lang="en-IE" dirty="0" smtClean="0"/>
          </a:p>
          <a:p>
            <a:pPr marL="624078" indent="-514350">
              <a:buFont typeface="+mj-lt"/>
              <a:buAutoNum type="arabicPeriod"/>
            </a:pPr>
            <a:r>
              <a:rPr lang="en-IE" b="1" dirty="0" smtClean="0"/>
              <a:t>Revoked</a:t>
            </a:r>
            <a:r>
              <a:rPr lang="en-IE" dirty="0" smtClean="0"/>
              <a:t>: withdrawn before other party accepted it </a:t>
            </a:r>
          </a:p>
          <a:p>
            <a:pPr marL="624078" indent="-514350">
              <a:buFont typeface="+mj-lt"/>
              <a:buAutoNum type="arabicPeriod"/>
            </a:pPr>
            <a:r>
              <a:rPr lang="en-IE" b="1" dirty="0" smtClean="0"/>
              <a:t>Not accepted on time</a:t>
            </a:r>
          </a:p>
          <a:p>
            <a:pPr marL="624078" indent="-514350">
              <a:buFont typeface="+mj-lt"/>
              <a:buAutoNum type="arabicPeriod"/>
            </a:pPr>
            <a:r>
              <a:rPr lang="en-IE" b="1" dirty="0" smtClean="0"/>
              <a:t>Rejected</a:t>
            </a:r>
          </a:p>
          <a:p>
            <a:pPr marL="624078" indent="-514350">
              <a:buFont typeface="+mj-lt"/>
              <a:buAutoNum type="arabicPeriod"/>
            </a:pPr>
            <a:r>
              <a:rPr lang="en-IE" b="1" dirty="0" smtClean="0"/>
              <a:t>Counter offer </a:t>
            </a:r>
          </a:p>
          <a:p>
            <a:pPr>
              <a:buNone/>
            </a:pP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Offer termination </a:t>
            </a:r>
            <a:endParaRPr lang="en-I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Other person agrees to all the term of the original offer with out any conditions</a:t>
            </a:r>
          </a:p>
          <a:p>
            <a:endParaRPr lang="en-IE" dirty="0" smtClean="0"/>
          </a:p>
          <a:p>
            <a:r>
              <a:rPr lang="en-IE" dirty="0" smtClean="0"/>
              <a:t>an offer can be accepted :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 verbally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In writing 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By conduct </a:t>
            </a:r>
            <a:r>
              <a:rPr lang="en-IE" dirty="0" err="1" smtClean="0"/>
              <a:t>e,g</a:t>
            </a:r>
            <a:r>
              <a:rPr lang="en-IE" dirty="0" smtClean="0"/>
              <a:t> taking money for an offer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2.Acceptance </a:t>
            </a:r>
            <a:endParaRPr lang="en-I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What is being exchanged in the offer </a:t>
            </a:r>
          </a:p>
          <a:p>
            <a:endParaRPr lang="en-IE" dirty="0" smtClean="0"/>
          </a:p>
          <a:p>
            <a:pPr>
              <a:buNone/>
            </a:pPr>
            <a:endParaRPr lang="en-IE" dirty="0" smtClean="0"/>
          </a:p>
          <a:p>
            <a:pPr>
              <a:buNone/>
            </a:pPr>
            <a:r>
              <a:rPr lang="en-IE" dirty="0" smtClean="0"/>
              <a:t>What could be exchanged in under a contract: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 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 </a:t>
            </a:r>
          </a:p>
          <a:p>
            <a:pPr marL="624078" indent="-514350">
              <a:buFont typeface="+mj-lt"/>
              <a:buAutoNum type="arabicPeriod"/>
            </a:pPr>
            <a:r>
              <a:rPr lang="en-IE" dirty="0" smtClean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3. Consideration </a:t>
            </a:r>
            <a:endParaRPr lang="en-I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All parties in the contract must have the intentions to create a legally binding contract that if in upheld could be settled in court 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4. Intention to contract </a:t>
            </a:r>
            <a:endParaRPr lang="en-I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2318</TotalTime>
  <Words>913</Words>
  <Application>Microsoft Office PowerPoint</Application>
  <PresentationFormat>On-screen Show (4:3)</PresentationFormat>
  <Paragraphs>159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Concourse</vt:lpstr>
      <vt:lpstr>Unit 1  Chapter 2  The Contract and Consumer Rights  </vt:lpstr>
      <vt:lpstr>PowerPoint Presentation</vt:lpstr>
      <vt:lpstr>Contract </vt:lpstr>
      <vt:lpstr>Elements of a Contract </vt:lpstr>
      <vt:lpstr>1. Offer </vt:lpstr>
      <vt:lpstr>Offer termination </vt:lpstr>
      <vt:lpstr>2.Acceptance </vt:lpstr>
      <vt:lpstr>3. Consideration </vt:lpstr>
      <vt:lpstr>4. Intention to contract </vt:lpstr>
      <vt:lpstr>5.Consent to contract</vt:lpstr>
      <vt:lpstr>6. Consent to contract </vt:lpstr>
      <vt:lpstr>6. Consent to contract </vt:lpstr>
      <vt:lpstr>7. Legality to form</vt:lpstr>
      <vt:lpstr>PowerPoint Presentation</vt:lpstr>
      <vt:lpstr>Legality to form </vt:lpstr>
      <vt:lpstr>8. Legality of purpose</vt:lpstr>
      <vt:lpstr>Contract Termination </vt:lpstr>
      <vt:lpstr>Remedies for breach of contract </vt:lpstr>
      <vt:lpstr>Consumer Rights </vt:lpstr>
      <vt:lpstr>Consumer Rights </vt:lpstr>
      <vt:lpstr>Sale of goods and supply of services act 1980</vt:lpstr>
      <vt:lpstr>Sale of goods and supply of services act 1980</vt:lpstr>
      <vt:lpstr>Consumer Protection Act 2007</vt:lpstr>
      <vt:lpstr>Consumer Complaints </vt:lpstr>
      <vt:lpstr>Consumer Complaints </vt:lpstr>
      <vt:lpstr>Non Legislative </vt:lpstr>
      <vt:lpstr>Non Legislative </vt:lpstr>
      <vt:lpstr>Legislative : Small Claims Court</vt:lpstr>
      <vt:lpstr> </vt:lpstr>
      <vt:lpstr> Consumer Association of Ireland (CAI)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 Chapter 2  The Contract </dc:title>
  <dc:creator>Eugene Keogh</dc:creator>
  <cp:lastModifiedBy>User</cp:lastModifiedBy>
  <cp:revision>22</cp:revision>
  <dcterms:created xsi:type="dcterms:W3CDTF">2019-08-06T10:30:58Z</dcterms:created>
  <dcterms:modified xsi:type="dcterms:W3CDTF">2019-09-10T13:53:34Z</dcterms:modified>
</cp:coreProperties>
</file>